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8" r:id="rId11"/>
    <p:sldId id="265" r:id="rId12"/>
    <p:sldId id="269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7F83"/>
    <a:srgbClr val="677E84"/>
    <a:srgbClr val="637B82"/>
    <a:srgbClr val="8AD6D0"/>
    <a:srgbClr val="B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07" autoAdjust="0"/>
  </p:normalViewPr>
  <p:slideViewPr>
    <p:cSldViewPr snapToGrid="0">
      <p:cViewPr>
        <p:scale>
          <a:sx n="66" d="100"/>
          <a:sy n="66" d="100"/>
        </p:scale>
        <p:origin x="2274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en-US" sz="1275" b="1" i="0" u="none">
                <a:solidFill>
                  <a:srgbClr val="084858"/>
                </a:solidFill>
                <a:latin typeface="+mn-lt"/>
                <a:ea typeface="+mn-lt"/>
                <a:cs typeface="+mn-lt"/>
              </a:rPr>
              <a:t>Seismic activity and recurrence rate</a:t>
            </a:r>
          </a:p>
        </c:rich>
      </c:tx>
      <c:layout>
        <c:manualLayout>
          <c:xMode val="edge"/>
          <c:yMode val="edge"/>
          <c:x val="0.28518393863280506"/>
          <c:y val="6.568209606911618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Seismic activity</c:v>
          </c:tx>
          <c:spPr>
            <a:solidFill>
              <a:srgbClr val="156082"/>
            </a:solidFill>
            <a:ln w="0">
              <a:solidFill>
                <a:srgbClr val="156082"/>
              </a:solidFill>
              <a:prstDash val="solid"/>
            </a:ln>
          </c:spPr>
          <c:invertIfNegative val="1"/>
          <c:cat>
            <c:numRef>
              <c:f>zones!$B$2:$B$15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zones!$K$2:$K$15</c:f>
              <c:numCache>
                <c:formatCode>General</c:formatCode>
                <c:ptCount val="14"/>
                <c:pt idx="0">
                  <c:v>4.3600000000000003</c:v>
                </c:pt>
                <c:pt idx="1">
                  <c:v>4.62</c:v>
                </c:pt>
                <c:pt idx="2">
                  <c:v>3.65</c:v>
                </c:pt>
                <c:pt idx="3">
                  <c:v>3.86</c:v>
                </c:pt>
                <c:pt idx="4">
                  <c:v>4.24</c:v>
                </c:pt>
                <c:pt idx="5">
                  <c:v>3.16</c:v>
                </c:pt>
                <c:pt idx="6">
                  <c:v>2.98</c:v>
                </c:pt>
                <c:pt idx="7">
                  <c:v>3.68</c:v>
                </c:pt>
                <c:pt idx="8">
                  <c:v>3.72</c:v>
                </c:pt>
                <c:pt idx="9">
                  <c:v>4.33</c:v>
                </c:pt>
                <c:pt idx="10">
                  <c:v>4.97</c:v>
                </c:pt>
                <c:pt idx="11">
                  <c:v>4.1500000000000004</c:v>
                </c:pt>
                <c:pt idx="12">
                  <c:v>2.64</c:v>
                </c:pt>
                <c:pt idx="13">
                  <c:v>4.51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156082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45E7-4794-88A7-C0AD8AF379DE}"/>
            </c:ext>
          </c:extLst>
        </c:ser>
        <c:ser>
          <c:idx val="1"/>
          <c:order val="1"/>
          <c:tx>
            <c:v>Recurrence rate</c:v>
          </c:tx>
          <c:spPr>
            <a:solidFill>
              <a:srgbClr val="E97132"/>
            </a:solidFill>
            <a:ln w="0">
              <a:solidFill>
                <a:srgbClr val="E97132"/>
              </a:solidFill>
              <a:prstDash val="solid"/>
            </a:ln>
          </c:spPr>
          <c:invertIfNegative val="1"/>
          <c:cat>
            <c:numRef>
              <c:f>zones!$B$2:$B$15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zones!$L$2:$L$15</c:f>
              <c:numCache>
                <c:formatCode>General</c:formatCode>
                <c:ptCount val="14"/>
                <c:pt idx="0">
                  <c:v>0.97</c:v>
                </c:pt>
                <c:pt idx="1">
                  <c:v>0.97</c:v>
                </c:pt>
                <c:pt idx="2">
                  <c:v>0.82</c:v>
                </c:pt>
                <c:pt idx="3">
                  <c:v>0.94</c:v>
                </c:pt>
                <c:pt idx="4">
                  <c:v>1.0900000000000001</c:v>
                </c:pt>
                <c:pt idx="5">
                  <c:v>0.78</c:v>
                </c:pt>
                <c:pt idx="6">
                  <c:v>0.81</c:v>
                </c:pt>
                <c:pt idx="7">
                  <c:v>0.89</c:v>
                </c:pt>
                <c:pt idx="8">
                  <c:v>0.85</c:v>
                </c:pt>
                <c:pt idx="9">
                  <c:v>1.06</c:v>
                </c:pt>
                <c:pt idx="10">
                  <c:v>1.1599999999999999</c:v>
                </c:pt>
                <c:pt idx="11">
                  <c:v>1.06</c:v>
                </c:pt>
                <c:pt idx="12">
                  <c:v>0.73</c:v>
                </c:pt>
                <c:pt idx="13">
                  <c:v>0.99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E97132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45E7-4794-88A7-C0AD8AF37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7"/>
        <c:axId val="1919510192"/>
        <c:axId val="1218707200"/>
      </c:barChart>
      <c:catAx>
        <c:axId val="1919510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fr-FR" sz="750">
                    <a:solidFill>
                      <a:srgbClr val="607A83"/>
                    </a:solidFill>
                  </a:rPr>
                  <a:t>Seismic source zone (map number)</a:t>
                </a:r>
              </a:p>
            </c:rich>
          </c:tx>
          <c:overlay val="1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AFC3C9"/>
            </a:solidFill>
            <a:prstDash val="solid"/>
          </a:ln>
        </c:spPr>
        <c:txPr>
          <a:bodyPr rot="-60000000" vert="horz" anchor="ctr" anchorCtr="1"/>
          <a:lstStyle/>
          <a:p>
            <a:pPr>
              <a:defRPr sz="750" b="0" i="0" u="none">
                <a:solidFill>
                  <a:srgbClr val="4B6068"/>
                </a:solidFill>
                <a:latin typeface="+mn-lt"/>
                <a:ea typeface="+mn-lt"/>
                <a:cs typeface="+mn-lt"/>
              </a:defRPr>
            </a:pPr>
            <a:endParaRPr lang="en-US"/>
          </a:p>
        </c:txPr>
        <c:crossAx val="1218707200"/>
        <c:crosses val="autoZero"/>
        <c:auto val="1"/>
        <c:lblAlgn val="ctr"/>
        <c:lblOffset val="100"/>
        <c:noMultiLvlLbl val="0"/>
      </c:catAx>
      <c:valAx>
        <c:axId val="1218707200"/>
        <c:scaling>
          <c:orientation val="minMax"/>
          <c:max val="6"/>
          <c:min val="0"/>
        </c:scaling>
        <c:delete val="0"/>
        <c:axPos val="l"/>
        <c:majorGridlines>
          <c:spPr>
            <a:ln w="9525">
              <a:solidFill>
                <a:srgbClr val="D9E4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AFC3C9"/>
            </a:solidFill>
            <a:prstDash val="solid"/>
          </a:ln>
        </c:spPr>
        <c:txPr>
          <a:bodyPr rot="-60000000" vert="horz" anchor="ctr" anchorCtr="1"/>
          <a:lstStyle/>
          <a:p>
            <a:pPr>
              <a:defRPr sz="750" b="0" i="0" u="none">
                <a:solidFill>
                  <a:srgbClr val="607A83"/>
                </a:solidFill>
                <a:latin typeface="+mn-lt"/>
                <a:ea typeface="+mn-lt"/>
                <a:cs typeface="+mn-lt"/>
              </a:defRPr>
            </a:pPr>
            <a:endParaRPr lang="en-US"/>
          </a:p>
        </c:txPr>
        <c:crossAx val="1919510192"/>
        <c:crosses val="autoZero"/>
        <c:crossBetween val="between"/>
        <c:majorUnit val="1"/>
      </c:valAx>
      <c:spPr>
        <a:noFill/>
        <a:ln>
          <a:noFill/>
        </a:ln>
      </c:spPr>
    </c:plotArea>
    <c:legend>
      <c:legendPos val="b"/>
      <c:overlay val="0"/>
      <c:spPr>
        <a:solidFill>
          <a:srgbClr val="FFFFFF"/>
        </a:solidFill>
        <a:ln w="0">
          <a:solidFill>
            <a:srgbClr val="FFFFFF"/>
          </a:solidFill>
          <a:prstDash val="solid"/>
        </a:ln>
      </c:spPr>
      <c:txPr>
        <a:bodyPr anchorCtr="1"/>
        <a:lstStyle/>
        <a:p>
          <a:pPr>
            <a:defRPr sz="750">
              <a:solidFill>
                <a:srgbClr val="4B6068"/>
              </a:solidFill>
            </a:defRPr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en-CA" sz="1275" b="1">
                <a:solidFill>
                  <a:srgbClr val="084858"/>
                </a:solidFill>
              </a:rPr>
              <a:t>Active faults by source zone</a:t>
            </a:r>
          </a:p>
        </c:rich>
      </c:tx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Active faults</c:v>
          </c:tx>
          <c:spPr>
            <a:solidFill>
              <a:srgbClr val="0C9A9A"/>
            </a:solidFill>
            <a:ln w="0">
              <a:solidFill>
                <a:srgbClr val="0C9A9A"/>
              </a:solidFill>
              <a:prstDash val="solid"/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675" b="1">
                    <a:solidFill>
                      <a:srgbClr val="084858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Lit>
              <c:formatCode>General</c:formatCode>
              <c:ptCount val="14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pt idx="4">
                <c:v>5</c:v>
              </c:pt>
              <c:pt idx="5">
                <c:v>6</c:v>
              </c:pt>
              <c:pt idx="6">
                <c:v>7</c:v>
              </c:pt>
              <c:pt idx="7">
                <c:v>8</c:v>
              </c:pt>
              <c:pt idx="8">
                <c:v>9</c:v>
              </c:pt>
              <c:pt idx="9">
                <c:v>10</c:v>
              </c:pt>
              <c:pt idx="10">
                <c:v>11</c:v>
              </c:pt>
              <c:pt idx="11">
                <c:v>12</c:v>
              </c:pt>
              <c:pt idx="12">
                <c:v>13</c:v>
              </c:pt>
              <c:pt idx="13">
                <c:v>14</c:v>
              </c:pt>
            </c:numLit>
          </c:cat>
          <c:val>
            <c:numLit>
              <c:formatCode>General</c:formatCode>
              <c:ptCount val="14"/>
              <c:pt idx="0">
                <c:v>21</c:v>
              </c:pt>
              <c:pt idx="1">
                <c:v>20</c:v>
              </c:pt>
              <c:pt idx="2">
                <c:v>10</c:v>
              </c:pt>
              <c:pt idx="3">
                <c:v>7</c:v>
              </c:pt>
              <c:pt idx="4">
                <c:v>11</c:v>
              </c:pt>
              <c:pt idx="5">
                <c:v>11</c:v>
              </c:pt>
              <c:pt idx="6">
                <c:v>0</c:v>
              </c:pt>
              <c:pt idx="7">
                <c:v>5</c:v>
              </c:pt>
              <c:pt idx="8">
                <c:v>0</c:v>
              </c:pt>
              <c:pt idx="9">
                <c:v>1</c:v>
              </c:pt>
              <c:pt idx="10">
                <c:v>2</c:v>
              </c:pt>
              <c:pt idx="11">
                <c:v>3</c:v>
              </c:pt>
              <c:pt idx="12">
                <c:v>0</c:v>
              </c:pt>
              <c:pt idx="13">
                <c:v>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0">
                    <a:solidFill>
                      <a:srgbClr val="0C9A9A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6DAB-4AAD-8307-EB2346F679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fr-FR" sz="750">
                    <a:solidFill>
                      <a:srgbClr val="607A83"/>
                    </a:solidFill>
                  </a:rPr>
                  <a:t>Seismic source zone (map number)</a:t>
                </a:r>
              </a:p>
            </c:rich>
          </c:tx>
          <c:overlay val="1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AFC3C9"/>
            </a:solidFill>
            <a:prstDash val="solid"/>
          </a:ln>
        </c:spPr>
        <c:txPr>
          <a:bodyPr anchorCtr="1"/>
          <a:lstStyle/>
          <a:p>
            <a:pPr>
              <a:defRPr sz="750">
                <a:solidFill>
                  <a:srgbClr val="4B6068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25"/>
          <c:min val="0"/>
        </c:scaling>
        <c:delete val="0"/>
        <c:axPos val="l"/>
        <c:majorGridlines>
          <c:spPr>
            <a:ln w="9525">
              <a:solidFill>
                <a:srgbClr val="D9E4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AFC3C9"/>
            </a:solidFill>
            <a:prstDash val="solid"/>
          </a:ln>
        </c:spPr>
        <c:txPr>
          <a:bodyPr anchorCtr="1"/>
          <a:lstStyle/>
          <a:p>
            <a:pPr>
              <a:defRPr sz="750">
                <a:solidFill>
                  <a:srgbClr val="607A83"/>
                </a:solidFill>
              </a:defRPr>
            </a:pPr>
            <a:endParaRPr lang="en-US"/>
          </a:p>
        </c:txPr>
        <c:crossAx val="48650112"/>
        <c:crosses val="autoZero"/>
        <c:crossBetween val="between"/>
        <c:majorUnit val="5"/>
      </c:valAx>
      <c:spPr>
        <a:solidFill>
          <a:srgbClr val="FFFFFF"/>
        </a:solidFill>
        <a:ln w="0">
          <a:solidFill>
            <a:srgbClr val="FFFFFF"/>
          </a:solidFill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6198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ankhaa@iag.ac.mn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C0BDE8-7E35-4CF3-810F-984FF93EE2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3F4E"/>
          </a:solidFill>
          <a:ln w="0">
            <a:solidFill>
              <a:srgbClr val="073F4E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3B92A-6370-4AA2-92DA-D214566EEB99}"/>
              </a:ext>
            </a:extLst>
          </p:cNvPr>
          <p:cNvSpPr>
            <a:spLocks noGrp="1"/>
          </p:cNvSpPr>
          <p:nvPr/>
        </p:nvSpPr>
        <p:spPr>
          <a:xfrm>
            <a:off x="489038" y="1261451"/>
            <a:ext cx="1028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8AD6D0"/>
                </a:solidFill>
              </a:defRPr>
            </a:pPr>
            <a:r>
              <a:rPr sz="1600" b="1" dirty="0">
                <a:solidFill>
                  <a:srgbClr val="8AD6D0"/>
                </a:solidFill>
              </a:rPr>
              <a:t>ANSO–MAS 2026  |  THE SECOND INTERNATIONAL CONFERENCE ON ENVIRONMENTAL HAZARD IN ASIA</a:t>
            </a:r>
          </a:p>
          <a:p>
            <a:pPr algn="l">
              <a:buNone/>
              <a:defRPr sz="900" b="1">
                <a:solidFill>
                  <a:srgbClr val="8AD6D0"/>
                </a:solidFill>
              </a:defRPr>
            </a:pPr>
            <a:r>
              <a:rPr sz="1600" b="1" dirty="0">
                <a:solidFill>
                  <a:srgbClr val="8AD6D0"/>
                </a:solidFill>
              </a:rPr>
              <a:t>Building Resilience to Future Hazards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B97FC1-F243-4634-AF11-36AD2ECEBB83}"/>
              </a:ext>
            </a:extLst>
          </p:cNvPr>
          <p:cNvSpPr>
            <a:spLocks noGrp="1"/>
          </p:cNvSpPr>
          <p:nvPr/>
        </p:nvSpPr>
        <p:spPr>
          <a:xfrm>
            <a:off x="489038" y="1920918"/>
            <a:ext cx="79057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200" b="1" dirty="0">
                <a:solidFill>
                  <a:srgbClr val="FFFFFF"/>
                </a:solidFill>
              </a:rPr>
              <a:t>Seismic source model</a:t>
            </a:r>
          </a:p>
          <a:p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200" b="1" dirty="0">
                <a:solidFill>
                  <a:srgbClr val="FFFFFF"/>
                </a:solidFill>
              </a:rPr>
              <a:t>for seismic hazard analysis</a:t>
            </a:r>
          </a:p>
          <a:p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200" b="1" dirty="0">
                <a:solidFill>
                  <a:srgbClr val="FFFFFF"/>
                </a:solidFill>
              </a:rPr>
              <a:t>of Mongolia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62A41F-3A92-4CF1-909B-1AB8F12D9B0F}"/>
              </a:ext>
            </a:extLst>
          </p:cNvPr>
          <p:cNvSpPr>
            <a:spLocks noGrp="1"/>
          </p:cNvSpPr>
          <p:nvPr/>
        </p:nvSpPr>
        <p:spPr>
          <a:xfrm>
            <a:off x="527138" y="4104385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8EAED"/>
                </a:solidFill>
              </a:defRPr>
            </a:pPr>
            <a:r>
              <a:rPr sz="1600" b="0" dirty="0">
                <a:solidFill>
                  <a:srgbClr val="D8EAED"/>
                </a:solidFill>
              </a:rPr>
              <a:t>Earthquake catalogues, seism</a:t>
            </a:r>
            <a:r>
              <a:rPr lang="en-US" sz="1600" b="0" dirty="0">
                <a:solidFill>
                  <a:srgbClr val="D8EAED"/>
                </a:solidFill>
              </a:rPr>
              <a:t>o</a:t>
            </a:r>
            <a:r>
              <a:rPr sz="1600" b="0" dirty="0">
                <a:solidFill>
                  <a:srgbClr val="D8EAED"/>
                </a:solidFill>
              </a:rPr>
              <a:t>tectonic, and active faults</a:t>
            </a:r>
          </a:p>
          <a:p>
            <a:pPr algn="l">
              <a:buNone/>
              <a:defRPr sz="1350" b="0">
                <a:solidFill>
                  <a:srgbClr val="D8EAED"/>
                </a:solidFill>
              </a:defRPr>
            </a:pPr>
            <a:r>
              <a:rPr sz="1600" b="0" dirty="0">
                <a:solidFill>
                  <a:srgbClr val="D8EAED"/>
                </a:solidFill>
              </a:rPr>
              <a:t>as input for probabilistic seismic hazard analysis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1B499-69C0-41F7-AD97-2D267C25ACFF}"/>
              </a:ext>
            </a:extLst>
          </p:cNvPr>
          <p:cNvSpPr>
            <a:spLocks noGrp="1"/>
          </p:cNvSpPr>
          <p:nvPr/>
        </p:nvSpPr>
        <p:spPr>
          <a:xfrm>
            <a:off x="527138" y="5506232"/>
            <a:ext cx="6858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0">
                <a:solidFill>
                  <a:srgbClr val="D8EAED"/>
                </a:solidFill>
              </a:defRPr>
            </a:pPr>
            <a:r>
              <a:rPr sz="1200" b="1" dirty="0">
                <a:solidFill>
                  <a:srgbClr val="D8EAED"/>
                </a:solidFill>
              </a:rPr>
              <a:t>Ankhtsetseg Dorjsuren</a:t>
            </a:r>
            <a:r>
              <a:rPr lang="en-US" sz="1200" b="1" dirty="0">
                <a:solidFill>
                  <a:srgbClr val="D8EAED"/>
                </a:solidFill>
              </a:rPr>
              <a:t> </a:t>
            </a:r>
            <a:r>
              <a:rPr lang="en-US" sz="1200" dirty="0">
                <a:solidFill>
                  <a:srgbClr val="D8EAED"/>
                </a:solidFill>
              </a:rPr>
              <a:t>(</a:t>
            </a:r>
            <a:r>
              <a:rPr lang="en-US" sz="1200" dirty="0">
                <a:solidFill>
                  <a:srgbClr val="D8EAED"/>
                </a:solidFill>
                <a:hlinkClick r:id="rId3"/>
              </a:rPr>
              <a:t>ankhaa@iag.ac.mn</a:t>
            </a:r>
            <a:r>
              <a:rPr lang="en-US" sz="1200" dirty="0">
                <a:solidFill>
                  <a:srgbClr val="D8EAED"/>
                </a:solidFill>
              </a:rPr>
              <a:t>)</a:t>
            </a:r>
          </a:p>
          <a:p>
            <a:pPr algn="l">
              <a:buNone/>
              <a:defRPr sz="900" b="0">
                <a:solidFill>
                  <a:srgbClr val="D8EAED"/>
                </a:solidFill>
              </a:defRPr>
            </a:pPr>
            <a:r>
              <a:rPr lang="en-US" sz="1200" b="0" dirty="0" err="1">
                <a:solidFill>
                  <a:srgbClr val="D8EAED"/>
                </a:solidFill>
              </a:rPr>
              <a:t>Mungunsuren</a:t>
            </a:r>
            <a:r>
              <a:rPr lang="en-US" sz="1200" b="0" dirty="0">
                <a:solidFill>
                  <a:srgbClr val="D8EAED"/>
                </a:solidFill>
              </a:rPr>
              <a:t> D., </a:t>
            </a:r>
            <a:r>
              <a:rPr lang="en-US" sz="1200" b="0" dirty="0" err="1">
                <a:solidFill>
                  <a:srgbClr val="D8EAED"/>
                </a:solidFill>
              </a:rPr>
              <a:t>Odonbaatar</a:t>
            </a:r>
            <a:r>
              <a:rPr lang="en-US" sz="1200" b="0" dirty="0">
                <a:solidFill>
                  <a:srgbClr val="D8EAED"/>
                </a:solidFill>
              </a:rPr>
              <a:t> Ch., </a:t>
            </a:r>
            <a:r>
              <a:rPr lang="en-US" sz="1200" b="0" dirty="0" err="1">
                <a:solidFill>
                  <a:srgbClr val="D8EAED"/>
                </a:solidFill>
              </a:rPr>
              <a:t>Dembereldulam</a:t>
            </a:r>
            <a:r>
              <a:rPr lang="en-US" sz="1200" b="0" dirty="0">
                <a:solidFill>
                  <a:srgbClr val="D8EAED"/>
                </a:solidFill>
              </a:rPr>
              <a:t> M., Baatarsuren G.</a:t>
            </a:r>
            <a:endParaRPr sz="1200" b="0" dirty="0">
              <a:solidFill>
                <a:srgbClr val="D8EAED"/>
              </a:solidFill>
            </a:endParaRPr>
          </a:p>
          <a:p>
            <a:pPr algn="l">
              <a:buNone/>
              <a:defRPr sz="900" b="0">
                <a:solidFill>
                  <a:srgbClr val="D8EAED"/>
                </a:solidFill>
              </a:defRPr>
            </a:pPr>
            <a:r>
              <a:rPr sz="1200" b="0" dirty="0">
                <a:solidFill>
                  <a:srgbClr val="D8EAED"/>
                </a:solidFill>
              </a:rPr>
              <a:t>Institute of Astronomy and Geophysics, Mongolian Academy of Sciences</a:t>
            </a:r>
          </a:p>
          <a:p>
            <a:pPr algn="l">
              <a:buNone/>
              <a:defRPr sz="900" b="0">
                <a:solidFill>
                  <a:srgbClr val="D8EAED"/>
                </a:solidFill>
              </a:defRPr>
            </a:pPr>
            <a:r>
              <a:rPr sz="1200" b="0" dirty="0">
                <a:solidFill>
                  <a:srgbClr val="D8EAED"/>
                </a:solidFill>
              </a:rPr>
              <a:t>2</a:t>
            </a:r>
            <a:r>
              <a:rPr lang="en-US" sz="1200" b="0" dirty="0">
                <a:solidFill>
                  <a:srgbClr val="D8EAED"/>
                </a:solidFill>
              </a:rPr>
              <a:t>9</a:t>
            </a:r>
            <a:r>
              <a:rPr sz="1200" b="0" dirty="0">
                <a:solidFill>
                  <a:srgbClr val="D8EAED"/>
                </a:solidFill>
              </a:rPr>
              <a:t> July 2026  •  Ulaanbaatar, Mongolia</a:t>
            </a:r>
          </a:p>
        </p:txBody>
      </p:sp>
      <p:pic>
        <p:nvPicPr>
          <p:cNvPr id="15" name="Picture 14" descr="Bilan_cong1">
            <a:extLst>
              <a:ext uri="{FF2B5EF4-FFF2-40B4-BE49-F238E27FC236}">
                <a16:creationId xmlns:a16="http://schemas.microsoft.com/office/drawing/2014/main" id="{095FEAC4-04D8-45D9-A15F-BFACE4F87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2086" y="2185945"/>
            <a:ext cx="5448350" cy="4340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30A7A15-D123-4233-AEBD-CCAE067E1F9A}"/>
              </a:ext>
            </a:extLst>
          </p:cNvPr>
          <p:cNvSpPr/>
          <p:nvPr/>
        </p:nvSpPr>
        <p:spPr>
          <a:xfrm>
            <a:off x="0" y="0"/>
            <a:ext cx="12192000" cy="1030609"/>
          </a:xfrm>
          <a:prstGeom prst="rect">
            <a:avLst/>
          </a:prstGeom>
          <a:solidFill>
            <a:srgbClr val="8AD6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D6C562-1624-46A3-B07D-AE3C4B1DF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804" y="206160"/>
            <a:ext cx="556523" cy="5466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66566B-7D26-4DA9-8F5A-CF67A9CC9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455" y="281073"/>
            <a:ext cx="1531248" cy="4717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92029A-7A94-41A7-B7FA-392993926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992" y="281075"/>
            <a:ext cx="1425208" cy="4717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FAAC48-9432-4B2D-8844-8A1428CC5D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231" y="235281"/>
            <a:ext cx="583180" cy="5175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2EA4CF-0402-4134-B1EC-24AF17A062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301" y="200531"/>
            <a:ext cx="537832" cy="5522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91AB005-B9DB-44E7-90E9-CBC6817040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106" y="66630"/>
            <a:ext cx="678785" cy="6861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F39810-A275-4B25-84B3-0316ECEDF3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9" y="171959"/>
            <a:ext cx="914765" cy="5808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314B8E-35D8-4B6D-8526-D39EA4EDE84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" r="180"/>
          <a:stretch/>
        </p:blipFill>
        <p:spPr>
          <a:xfrm>
            <a:off x="5096428" y="281073"/>
            <a:ext cx="1158577" cy="47172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7CAA617-9900-4DA6-B6DA-FF3DB906BEA3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88088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C9BA144-3099-468D-80E5-80B7EAAA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97" y="1289386"/>
            <a:ext cx="8423353" cy="45441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B359EF-FB1A-4A3D-838A-8E11BD73912F}"/>
              </a:ext>
            </a:extLst>
          </p:cNvPr>
          <p:cNvSpPr>
            <a:spLocks noGrp="1"/>
          </p:cNvSpPr>
          <p:nvPr/>
        </p:nvSpPr>
        <p:spPr>
          <a:xfrm>
            <a:off x="76201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258A0-2387-44AA-8DE9-EBBB7BDE657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1000" b="1" dirty="0">
                <a:solidFill>
                  <a:srgbClr val="07989A"/>
                </a:solidFill>
              </a:rPr>
              <a:t>HAZARD CONTEXT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77404A-8E28-4031-886B-0CDBF6CFC966}"/>
              </a:ext>
            </a:extLst>
          </p:cNvPr>
          <p:cNvSpPr>
            <a:spLocks noGrp="1"/>
          </p:cNvSpPr>
          <p:nvPr/>
        </p:nvSpPr>
        <p:spPr>
          <a:xfrm>
            <a:off x="609600" y="73342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73F4D"/>
                </a:solidFill>
              </a:defRPr>
            </a:pPr>
            <a:r>
              <a:rPr sz="2025" b="1" dirty="0">
                <a:solidFill>
                  <a:srgbClr val="073F4D"/>
                </a:solidFill>
              </a:rPr>
              <a:t>GSHAP provides the regional seismic-hazard context for Mongolia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009B18-AC8B-486E-AE96-744AD74414BF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9525"/>
          </a:xfrm>
          <a:prstGeom prst="rect">
            <a:avLst/>
          </a:prstGeom>
          <a:solidFill>
            <a:srgbClr val="D7E2E3"/>
          </a:solidFill>
          <a:ln w="0">
            <a:solidFill>
              <a:srgbClr val="D7E2E3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E420EF-152F-4916-8C5B-1776436AB3F8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900" b="1" dirty="0">
                <a:solidFill>
                  <a:srgbClr val="8CA0A5"/>
                </a:solidFill>
              </a:rPr>
              <a:t>02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C556CF-3832-4B0F-8B88-C5BA0F1365FC}"/>
              </a:ext>
            </a:extLst>
          </p:cNvPr>
          <p:cNvSpPr>
            <a:spLocks noGrp="1"/>
          </p:cNvSpPr>
          <p:nvPr/>
        </p:nvSpPr>
        <p:spPr>
          <a:xfrm>
            <a:off x="9010650" y="1466850"/>
            <a:ext cx="2571750" cy="4438650"/>
          </a:xfrm>
          <a:prstGeom prst="roundRect">
            <a:avLst>
              <a:gd name="adj" fmla="val 4444"/>
            </a:avLst>
          </a:prstGeom>
          <a:solidFill>
            <a:srgbClr val="DDF3F0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1925D0-099A-4294-B1F2-76B9E005FF59}"/>
              </a:ext>
            </a:extLst>
          </p:cNvPr>
          <p:cNvSpPr>
            <a:spLocks noGrp="1"/>
          </p:cNvSpPr>
          <p:nvPr/>
        </p:nvSpPr>
        <p:spPr>
          <a:xfrm>
            <a:off x="9277350" y="1714500"/>
            <a:ext cx="20764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1200" b="1" dirty="0">
                <a:solidFill>
                  <a:srgbClr val="07989A"/>
                </a:solidFill>
              </a:rPr>
              <a:t>REGIONAL PGA PATTERN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991CB9-8B22-4C4C-B0D7-096E027D328C}"/>
              </a:ext>
            </a:extLst>
          </p:cNvPr>
          <p:cNvSpPr>
            <a:spLocks noGrp="1"/>
          </p:cNvSpPr>
          <p:nvPr/>
        </p:nvSpPr>
        <p:spPr>
          <a:xfrm>
            <a:off x="9277350" y="2209800"/>
            <a:ext cx="20383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073F4D"/>
                </a:solidFill>
              </a:defRPr>
            </a:pPr>
            <a:r>
              <a:rPr sz="1200" b="1" dirty="0">
                <a:solidFill>
                  <a:srgbClr val="073F4D"/>
                </a:solidFill>
              </a:rPr>
              <a:t>The mapped PGA is not uniform across Mongolia.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492ECF-4059-4F2E-9E7B-63786BBF4072}"/>
              </a:ext>
            </a:extLst>
          </p:cNvPr>
          <p:cNvSpPr>
            <a:spLocks noGrp="1"/>
          </p:cNvSpPr>
          <p:nvPr/>
        </p:nvSpPr>
        <p:spPr>
          <a:xfrm>
            <a:off x="9277350" y="3257550"/>
            <a:ext cx="495300" cy="38100"/>
          </a:xfrm>
          <a:prstGeom prst="rect">
            <a:avLst/>
          </a:prstGeom>
          <a:solidFill>
            <a:srgbClr val="E9584F"/>
          </a:solidFill>
          <a:ln w="0">
            <a:solidFill>
              <a:srgbClr val="E9584F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6A10FA-28A5-4816-A120-9EE99E71386F}"/>
              </a:ext>
            </a:extLst>
          </p:cNvPr>
          <p:cNvSpPr>
            <a:spLocks noGrp="1"/>
          </p:cNvSpPr>
          <p:nvPr/>
        </p:nvSpPr>
        <p:spPr>
          <a:xfrm>
            <a:off x="9277350" y="3486150"/>
            <a:ext cx="20383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123A46"/>
                </a:solidFill>
              </a:defRPr>
            </a:pPr>
            <a:r>
              <a:rPr sz="1200" b="0" dirty="0">
                <a:solidFill>
                  <a:srgbClr val="123A46"/>
                </a:solidFill>
              </a:rPr>
              <a:t>Higher mapped PGA is concentrated mainly in western and central Mongolia, while much of the east is lower.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9CF86D-8F6E-425C-ADE0-6081A7895231}"/>
              </a:ext>
            </a:extLst>
          </p:cNvPr>
          <p:cNvSpPr>
            <a:spLocks noGrp="1"/>
          </p:cNvSpPr>
          <p:nvPr/>
        </p:nvSpPr>
        <p:spPr>
          <a:xfrm>
            <a:off x="9277350" y="4876800"/>
            <a:ext cx="20383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637B82"/>
                </a:solidFill>
              </a:defRPr>
            </a:pPr>
            <a:r>
              <a:rPr sz="1200" b="1" dirty="0">
                <a:solidFill>
                  <a:srgbClr val="637B82"/>
                </a:solidFill>
              </a:rPr>
              <a:t>A national source model is needed to represent distributed seismicity and mapped active faults.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FDC381-6C71-4392-84B2-EA43F5A7FDBA}"/>
              </a:ext>
            </a:extLst>
          </p:cNvPr>
          <p:cNvSpPr>
            <a:spLocks noGrp="1"/>
          </p:cNvSpPr>
          <p:nvPr/>
        </p:nvSpPr>
        <p:spPr>
          <a:xfrm>
            <a:off x="9220568" y="6572250"/>
            <a:ext cx="3049692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637B82"/>
                </a:solidFill>
              </a:defRPr>
            </a:pPr>
            <a:r>
              <a:rPr sz="1000" b="0" dirty="0">
                <a:solidFill>
                  <a:srgbClr val="637B82"/>
                </a:solidFill>
              </a:rPr>
              <a:t>Source: GSHAP World Map, GFZ Potsdam • PGA in m/s²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93203F-FCC8-4A26-9375-24DE27E5FEEE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A25E30-797C-4E2A-B280-9744A419A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85" y="1378897"/>
            <a:ext cx="8624437" cy="4652656"/>
          </a:xfrm>
          <a:prstGeom prst="rect">
            <a:avLst/>
          </a:prstGeom>
        </p:spPr>
      </p:pic>
      <p:pic>
        <p:nvPicPr>
          <p:cNvPr id="24" name="Picture 2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33726" y="1363647"/>
            <a:ext cx="8790349" cy="516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6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0217EF-6ED6-4870-A346-ED5D7A29A7A2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1000" b="1" dirty="0">
                <a:solidFill>
                  <a:srgbClr val="087F83"/>
                </a:solidFill>
              </a:rPr>
              <a:t>WHY THIS MATTERS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B9241B-F084-4136-AD8B-67CCFE0CAC98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 dirty="0">
                <a:solidFill>
                  <a:srgbClr val="073B4C"/>
                </a:solidFill>
              </a:rPr>
              <a:t>Large earthquakes are well documented in Mongolia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9C2D512-7000-4512-815D-7A9B47A13D92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943334-03C4-4517-9C5B-AA0252D2C7A9}"/>
              </a:ext>
            </a:extLst>
          </p:cNvPr>
          <p:cNvSpPr>
            <a:spLocks noGrp="1"/>
          </p:cNvSpPr>
          <p:nvPr/>
        </p:nvSpPr>
        <p:spPr>
          <a:xfrm>
            <a:off x="8143875" y="1581150"/>
            <a:ext cx="3429000" cy="371475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308264-3E44-4C27-B307-4D35138055A7}"/>
              </a:ext>
            </a:extLst>
          </p:cNvPr>
          <p:cNvSpPr>
            <a:spLocks noGrp="1"/>
          </p:cNvSpPr>
          <p:nvPr/>
        </p:nvSpPr>
        <p:spPr>
          <a:xfrm>
            <a:off x="8429625" y="17907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 dirty="0">
                <a:solidFill>
                  <a:srgbClr val="073B4C"/>
                </a:solidFill>
              </a:rPr>
              <a:t>Why the source model is needed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BE7AD3-2082-443F-9C6C-9F2E5630F49E}"/>
              </a:ext>
            </a:extLst>
          </p:cNvPr>
          <p:cNvSpPr>
            <a:spLocks noGrp="1"/>
          </p:cNvSpPr>
          <p:nvPr/>
        </p:nvSpPr>
        <p:spPr>
          <a:xfrm>
            <a:off x="8429625" y="2286000"/>
            <a:ext cx="27622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Large events are infrequent,</a:t>
            </a: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but their consequences can be severe.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Critical infrastructure increasingly extends across regions with unequal monitoring and fault evidence.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Hazard analysis must therefore represent both observed seismicity and geologically plausible ruptures.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23DF17D-C4E8-4008-9D35-46A8B869F26B}"/>
              </a:ext>
            </a:extLst>
          </p:cNvPr>
          <p:cNvSpPr>
            <a:spLocks noGrp="1"/>
          </p:cNvSpPr>
          <p:nvPr/>
        </p:nvSpPr>
        <p:spPr>
          <a:xfrm>
            <a:off x="8429625" y="5381625"/>
            <a:ext cx="2571750" cy="323850"/>
          </a:xfrm>
          <a:prstGeom prst="roundRect">
            <a:avLst>
              <a:gd name="adj" fmla="val 50000"/>
            </a:avLst>
          </a:prstGeom>
          <a:solidFill>
            <a:srgbClr val="DFF3F0"/>
          </a:solidFill>
          <a:ln w="9525">
            <a:solidFill>
              <a:srgbClr val="DFF3F0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9AAD3C-F733-4A86-A72B-4BAE6F5AA6ED}"/>
              </a:ext>
            </a:extLst>
          </p:cNvPr>
          <p:cNvSpPr>
            <a:spLocks noGrp="1"/>
          </p:cNvSpPr>
          <p:nvPr/>
        </p:nvSpPr>
        <p:spPr>
          <a:xfrm>
            <a:off x="8543925" y="5400675"/>
            <a:ext cx="2343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087F83"/>
                </a:solidFill>
              </a:defRPr>
            </a:pPr>
            <a:r>
              <a:rPr sz="1200" b="1" dirty="0">
                <a:solidFill>
                  <a:srgbClr val="087F83"/>
                </a:solidFill>
              </a:rPr>
              <a:t>CATALOGUE + GEOLOGY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C2132C-95A0-41DF-98BB-0FA9A47376D7}"/>
              </a:ext>
            </a:extLst>
          </p:cNvPr>
          <p:cNvSpPr>
            <a:spLocks noGrp="1"/>
          </p:cNvSpPr>
          <p:nvPr/>
        </p:nvSpPr>
        <p:spPr>
          <a:xfrm>
            <a:off x="5844746" y="6266798"/>
            <a:ext cx="6347254" cy="5613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just">
              <a:defRPr sz="750" b="0">
                <a:solidFill>
                  <a:srgbClr val="587078"/>
                </a:solidFill>
              </a:defRPr>
            </a:pPr>
            <a:r>
              <a:rPr lang="en-CA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 map: Antoine </a:t>
            </a:r>
            <a:r>
              <a:rPr lang="en-CA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Schlupp</a:t>
            </a:r>
            <a:r>
              <a:rPr lang="en-CA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CA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CA" sz="105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dija</a:t>
            </a:r>
            <a:r>
              <a:rPr lang="en-CA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M., et al. "One century of seismicity in Mongolia (1900–2000)." </a:t>
            </a:r>
            <a:r>
              <a:rPr lang="en-CA" sz="105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Scientific (DASE/LDG) and technical (DASE/TMG) teams, Research Centre of Astronomy &amp; Geophysics of the Mongolian Academy of Sciences, Mongolia, and </a:t>
            </a:r>
            <a:r>
              <a:rPr lang="en-CA" sz="105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Laboratoire</a:t>
            </a:r>
            <a:r>
              <a:rPr lang="en-CA" sz="105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</a:t>
            </a:r>
            <a:r>
              <a:rPr lang="en-CA" sz="105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Télédétection</a:t>
            </a:r>
            <a:r>
              <a:rPr lang="en-CA" sz="105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et </a:t>
            </a:r>
            <a:r>
              <a:rPr lang="en-CA" sz="105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Risque</a:t>
            </a:r>
            <a:r>
              <a:rPr lang="en-CA" sz="105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CA" sz="1050" i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Sismique</a:t>
            </a:r>
            <a:r>
              <a:rPr lang="en-CA" sz="105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France</a:t>
            </a:r>
            <a:r>
              <a:rPr lang="en-CA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 (2003)</a:t>
            </a:r>
            <a:endParaRPr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1A566B-11F3-4397-8CF9-C2E78270C73A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6B2789-7729-4625-A302-0FEBDE9871E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900" b="1" dirty="0">
                <a:solidFill>
                  <a:srgbClr val="8CA0A5"/>
                </a:solidFill>
              </a:rPr>
              <a:t>03</a:t>
            </a:r>
            <a:endParaRPr sz="825" b="1" dirty="0">
              <a:solidFill>
                <a:srgbClr val="8CA0A5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4D5F04-F662-4A9F-9D5A-39875E56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5524" y="1428750"/>
            <a:ext cx="6767153" cy="46672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88881B2-4E5C-49FF-BBB6-DF635CC0F77E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709595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6923CE2-95E9-4E07-BE6A-3E8C0D175DE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1000" b="1" dirty="0">
                <a:solidFill>
                  <a:srgbClr val="087F83"/>
                </a:solidFill>
              </a:rPr>
              <a:t>MODEL QUESTION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B1F876-0D67-4C35-851C-38AB31B1A112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source model defines four quantities required by PSHA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A3AF47D-9D8D-4B83-8764-F6E03E776A3A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FF822B-B62C-4FCC-820B-2B5150001B4A}"/>
              </a:ext>
            </a:extLst>
          </p:cNvPr>
          <p:cNvSpPr>
            <a:spLocks noGrp="1"/>
          </p:cNvSpPr>
          <p:nvPr/>
        </p:nvSpPr>
        <p:spPr>
          <a:xfrm>
            <a:off x="723900" y="1619250"/>
            <a:ext cx="2000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87F83"/>
                </a:solidFill>
              </a:defRPr>
            </a:pPr>
            <a:r>
              <a:rPr sz="1875" b="1">
                <a:solidFill>
                  <a:srgbClr val="087F83"/>
                </a:solidFill>
              </a:rPr>
              <a:t>WHERE?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E91018-DCA8-4010-9456-F041707480B5}"/>
              </a:ext>
            </a:extLst>
          </p:cNvPr>
          <p:cNvSpPr>
            <a:spLocks noGrp="1"/>
          </p:cNvSpPr>
          <p:nvPr/>
        </p:nvSpPr>
        <p:spPr>
          <a:xfrm>
            <a:off x="723900" y="2076450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Potential earthquakes</a:t>
            </a:r>
          </a:p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can originate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9F19FF-3B53-496B-805C-9195ECD2EB1E}"/>
              </a:ext>
            </a:extLst>
          </p:cNvPr>
          <p:cNvSpPr>
            <a:spLocks noGrp="1"/>
          </p:cNvSpPr>
          <p:nvPr/>
        </p:nvSpPr>
        <p:spPr>
          <a:xfrm>
            <a:off x="3714750" y="1619250"/>
            <a:ext cx="238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87F83"/>
                </a:solidFill>
              </a:defRPr>
            </a:pPr>
            <a:r>
              <a:rPr sz="1875" b="1">
                <a:solidFill>
                  <a:srgbClr val="087F83"/>
                </a:solidFill>
              </a:rPr>
              <a:t>HOW OFTEN?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A33D44-5695-4225-958B-BCEB4D28EF58}"/>
              </a:ext>
            </a:extLst>
          </p:cNvPr>
          <p:cNvSpPr>
            <a:spLocks noGrp="1"/>
          </p:cNvSpPr>
          <p:nvPr/>
        </p:nvSpPr>
        <p:spPr>
          <a:xfrm>
            <a:off x="3714750" y="2076450"/>
            <a:ext cx="2571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Events recur across</a:t>
            </a:r>
          </a:p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magnitude ranges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6817CA-D599-4E4E-9725-A60F4C559B50}"/>
              </a:ext>
            </a:extLst>
          </p:cNvPr>
          <p:cNvSpPr>
            <a:spLocks noGrp="1"/>
          </p:cNvSpPr>
          <p:nvPr/>
        </p:nvSpPr>
        <p:spPr>
          <a:xfrm>
            <a:off x="6953250" y="1619250"/>
            <a:ext cx="2286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87F83"/>
                </a:solidFill>
              </a:defRPr>
            </a:pPr>
            <a:r>
              <a:rPr sz="1875" b="1">
                <a:solidFill>
                  <a:srgbClr val="087F83"/>
                </a:solidFill>
              </a:rPr>
              <a:t>HOW LARGE?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96FC2-0D17-4304-827D-75878F3D46CA}"/>
              </a:ext>
            </a:extLst>
          </p:cNvPr>
          <p:cNvSpPr>
            <a:spLocks noGrp="1"/>
          </p:cNvSpPr>
          <p:nvPr/>
        </p:nvSpPr>
        <p:spPr>
          <a:xfrm>
            <a:off x="6953250" y="2076450"/>
            <a:ext cx="2571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Sources have physical</a:t>
            </a:r>
          </a:p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magnitude limits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7D450A-42A2-46DE-8AC9-B0565669A81D}"/>
              </a:ext>
            </a:extLst>
          </p:cNvPr>
          <p:cNvSpPr>
            <a:spLocks noGrp="1"/>
          </p:cNvSpPr>
          <p:nvPr/>
        </p:nvSpPr>
        <p:spPr>
          <a:xfrm>
            <a:off x="9715500" y="1619250"/>
            <a:ext cx="1619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87F83"/>
                </a:solidFill>
              </a:defRPr>
            </a:pPr>
            <a:r>
              <a:rPr sz="1875" b="1">
                <a:solidFill>
                  <a:srgbClr val="087F83"/>
                </a:solidFill>
              </a:rPr>
              <a:t>HOW?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37ED0F-E4F3-4824-B482-8CD2E5BDD723}"/>
              </a:ext>
            </a:extLst>
          </p:cNvPr>
          <p:cNvSpPr>
            <a:spLocks noGrp="1"/>
          </p:cNvSpPr>
          <p:nvPr/>
        </p:nvSpPr>
        <p:spPr>
          <a:xfrm>
            <a:off x="9715500" y="2076450"/>
            <a:ext cx="1809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Rupture geometry</a:t>
            </a:r>
          </a:p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controls shaking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FEAD8CF3-1222-4A99-B185-66D4A547002D}"/>
              </a:ext>
            </a:extLst>
          </p:cNvPr>
          <p:cNvSpPr>
            <a:spLocks noGrp="1"/>
          </p:cNvSpPr>
          <p:nvPr/>
        </p:nvSpPr>
        <p:spPr>
          <a:xfrm>
            <a:off x="1238250" y="3429000"/>
            <a:ext cx="9525000" cy="0"/>
          </a:xfrm>
          <a:prstGeom prst="line">
            <a:avLst/>
          </a:prstGeom>
          <a:ln w="38100">
            <a:solidFill>
              <a:srgbClr val="14B8A6"/>
            </a:solidFill>
            <a:prstDash val="solid"/>
          </a:ln>
        </p:spPr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E2CD8E7-F6AB-4BC3-9CFC-70CF4A8BC42D}"/>
              </a:ext>
            </a:extLst>
          </p:cNvPr>
          <p:cNvSpPr>
            <a:spLocks noGrp="1"/>
          </p:cNvSpPr>
          <p:nvPr/>
        </p:nvSpPr>
        <p:spPr>
          <a:xfrm>
            <a:off x="1428750" y="32766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14B8A6"/>
            </a:solidFill>
            <a:prstDash val="solid"/>
          </a:ln>
        </p:spPr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3172A6E-8694-4C6F-BDEC-ED433E857269}"/>
              </a:ext>
            </a:extLst>
          </p:cNvPr>
          <p:cNvSpPr>
            <a:spLocks noGrp="1"/>
          </p:cNvSpPr>
          <p:nvPr/>
        </p:nvSpPr>
        <p:spPr>
          <a:xfrm>
            <a:off x="4429125" y="32766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14B8A6"/>
            </a:solidFill>
            <a:prstDash val="solid"/>
          </a:ln>
        </p:spPr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91EB3F3-4846-4F8D-B621-A8D826809183}"/>
              </a:ext>
            </a:extLst>
          </p:cNvPr>
          <p:cNvSpPr>
            <a:spLocks noGrp="1"/>
          </p:cNvSpPr>
          <p:nvPr/>
        </p:nvSpPr>
        <p:spPr>
          <a:xfrm>
            <a:off x="7667625" y="32766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14B8A6"/>
            </a:solidFill>
            <a:prstDash val="solid"/>
          </a:ln>
        </p:spPr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ED055F7-79B4-42A3-8D74-2BBC4FACA5F8}"/>
              </a:ext>
            </a:extLst>
          </p:cNvPr>
          <p:cNvSpPr>
            <a:spLocks noGrp="1"/>
          </p:cNvSpPr>
          <p:nvPr/>
        </p:nvSpPr>
        <p:spPr>
          <a:xfrm>
            <a:off x="10287000" y="32766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14B8A6"/>
            </a:solidFill>
            <a:prstDash val="solid"/>
          </a:ln>
        </p:spPr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DF5FC47-5E87-44E8-AC19-CE9DF55058A1}"/>
              </a:ext>
            </a:extLst>
          </p:cNvPr>
          <p:cNvSpPr>
            <a:spLocks noGrp="1"/>
          </p:cNvSpPr>
          <p:nvPr/>
        </p:nvSpPr>
        <p:spPr>
          <a:xfrm>
            <a:off x="1714500" y="4048125"/>
            <a:ext cx="8763000" cy="1428750"/>
          </a:xfrm>
          <a:prstGeom prst="roundRect">
            <a:avLst>
              <a:gd name="adj" fmla="val 16000"/>
            </a:avLst>
          </a:prstGeom>
          <a:solidFill>
            <a:srgbClr val="073B4C"/>
          </a:solidFill>
          <a:ln w="9525">
            <a:solidFill>
              <a:srgbClr val="073B4C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86D519-372C-4CA8-A0CB-ECC366229B7A}"/>
              </a:ext>
            </a:extLst>
          </p:cNvPr>
          <p:cNvSpPr>
            <a:spLocks noGrp="1"/>
          </p:cNvSpPr>
          <p:nvPr/>
        </p:nvSpPr>
        <p:spPr>
          <a:xfrm>
            <a:off x="2143125" y="4257675"/>
            <a:ext cx="790575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The available observations are converted into explicit source parameters for PSHA.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489225-6819-43A7-A13D-C67140C07E91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B4018F0-97BA-450D-A921-12B18D493BAA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30E049-EF01-40E5-B033-A819BFCB6B1C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1E7E45-FDC4-445A-BBAB-7D88D71A401C}"/>
              </a:ext>
            </a:extLst>
          </p:cNvPr>
          <p:cNvSpPr>
            <a:spLocks noGrp="1"/>
          </p:cNvSpPr>
          <p:nvPr/>
        </p:nvSpPr>
        <p:spPr>
          <a:xfrm>
            <a:off x="9168714" y="6572250"/>
            <a:ext cx="3023286" cy="1714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637B82"/>
                </a:solidFill>
              </a:defRPr>
            </a:pPr>
            <a:r>
              <a:rPr sz="1000" b="0" dirty="0">
                <a:solidFill>
                  <a:srgbClr val="637B82"/>
                </a:solidFill>
              </a:rPr>
              <a:t>Source: </a:t>
            </a:r>
            <a:r>
              <a:rPr lang="en-US" sz="1000" dirty="0">
                <a:solidFill>
                  <a:srgbClr val="637B82"/>
                </a:solidFill>
              </a:rPr>
              <a:t>Jack Baker, Seismic Hazard and Risk Analysis</a:t>
            </a:r>
            <a:endParaRPr sz="1000" b="0" dirty="0">
              <a:solidFill>
                <a:srgbClr val="637B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9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117192-D33D-4CA8-867F-882318C5A30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HYBRID REPRESENTATION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CB028E-691A-4E24-8043-F7F0AFF321C2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model includes area sources and fault sources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766EA18-76EA-4156-B8E8-393EAB5E6140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9AB8A62-A2CF-4EFC-9FE9-0C9004B7C128}"/>
              </a:ext>
            </a:extLst>
          </p:cNvPr>
          <p:cNvSpPr>
            <a:spLocks noGrp="1"/>
          </p:cNvSpPr>
          <p:nvPr/>
        </p:nvSpPr>
        <p:spPr>
          <a:xfrm>
            <a:off x="550143" y="1237802"/>
            <a:ext cx="3721062" cy="4040619"/>
          </a:xfrm>
          <a:prstGeom prst="roundRect">
            <a:avLst>
              <a:gd name="adj" fmla="val 523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8058D2-8CCF-4E3E-96CD-3427B2186EF9}"/>
              </a:ext>
            </a:extLst>
          </p:cNvPr>
          <p:cNvSpPr>
            <a:spLocks noGrp="1"/>
          </p:cNvSpPr>
          <p:nvPr/>
        </p:nvSpPr>
        <p:spPr>
          <a:xfrm>
            <a:off x="634990" y="1493806"/>
            <a:ext cx="1471117" cy="431836"/>
          </a:xfrm>
          <a:prstGeom prst="roundRect">
            <a:avLst>
              <a:gd name="adj" fmla="val 50000"/>
            </a:avLst>
          </a:prstGeom>
          <a:solidFill>
            <a:srgbClr val="087F83"/>
          </a:solidFill>
          <a:ln w="9525">
            <a:solidFill>
              <a:srgbClr val="087F83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D2F1B8-EADF-423E-8C32-87CEC449B052}"/>
              </a:ext>
            </a:extLst>
          </p:cNvPr>
          <p:cNvSpPr>
            <a:spLocks noGrp="1"/>
          </p:cNvSpPr>
          <p:nvPr/>
        </p:nvSpPr>
        <p:spPr>
          <a:xfrm>
            <a:off x="749290" y="1512855"/>
            <a:ext cx="1263430" cy="3810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AREA SOURCES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0F922-1CA9-4F89-8672-D2AF0456D085}"/>
              </a:ext>
            </a:extLst>
          </p:cNvPr>
          <p:cNvSpPr>
            <a:spLocks noGrp="1"/>
          </p:cNvSpPr>
          <p:nvPr/>
        </p:nvSpPr>
        <p:spPr>
          <a:xfrm>
            <a:off x="609600" y="2229488"/>
            <a:ext cx="3721061" cy="5334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73B4C"/>
                </a:solidFill>
              </a:defRPr>
            </a:pPr>
            <a:r>
              <a:rPr sz="2250" b="1" dirty="0">
                <a:solidFill>
                  <a:srgbClr val="073B4C"/>
                </a:solidFill>
              </a:rPr>
              <a:t>Distributed seismicity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9E2934-B376-4469-9085-237BCBCEF7B6}"/>
              </a:ext>
            </a:extLst>
          </p:cNvPr>
          <p:cNvSpPr>
            <a:spLocks noGrp="1"/>
          </p:cNvSpPr>
          <p:nvPr/>
        </p:nvSpPr>
        <p:spPr>
          <a:xfrm>
            <a:off x="579872" y="2604279"/>
            <a:ext cx="3721061" cy="26037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Boundaries follow earthquake distribution and tectonic coherence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Gutenberg–Richter a- and b-values describe activity and magnitude recurrence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Represents sources where individual faults are uncertain or unresolved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F2BE04-92BA-4DAB-A2FD-C2B35717ADFB}"/>
              </a:ext>
            </a:extLst>
          </p:cNvPr>
          <p:cNvSpPr>
            <a:spLocks noGrp="1"/>
          </p:cNvSpPr>
          <p:nvPr/>
        </p:nvSpPr>
        <p:spPr>
          <a:xfrm>
            <a:off x="8047683" y="1257302"/>
            <a:ext cx="3893968" cy="4010194"/>
          </a:xfrm>
          <a:prstGeom prst="roundRect">
            <a:avLst>
              <a:gd name="adj" fmla="val 523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F1E79D-7C8F-48C6-A763-C1E4A465D6D3}"/>
              </a:ext>
            </a:extLst>
          </p:cNvPr>
          <p:cNvSpPr>
            <a:spLocks noGrp="1"/>
          </p:cNvSpPr>
          <p:nvPr/>
        </p:nvSpPr>
        <p:spPr>
          <a:xfrm>
            <a:off x="8175466" y="1474803"/>
            <a:ext cx="1630033" cy="462240"/>
          </a:xfrm>
          <a:prstGeom prst="roundRect">
            <a:avLst>
              <a:gd name="adj" fmla="val 50000"/>
            </a:avLst>
          </a:prstGeom>
          <a:solidFill>
            <a:srgbClr val="D84A3A"/>
          </a:solidFill>
          <a:ln w="9525">
            <a:solidFill>
              <a:srgbClr val="D84A3A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9C9459-5847-4A6F-BE42-5826BB7AD838}"/>
              </a:ext>
            </a:extLst>
          </p:cNvPr>
          <p:cNvSpPr>
            <a:spLocks noGrp="1"/>
          </p:cNvSpPr>
          <p:nvPr/>
        </p:nvSpPr>
        <p:spPr>
          <a:xfrm>
            <a:off x="8278504" y="1484428"/>
            <a:ext cx="1412695" cy="4078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 dirty="0">
                <a:solidFill>
                  <a:srgbClr val="FFFFFF"/>
                </a:solidFill>
              </a:rPr>
              <a:t>FAULT SOURCES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843EB6-F7EB-4564-9DB7-D3A34BBFED68}"/>
              </a:ext>
            </a:extLst>
          </p:cNvPr>
          <p:cNvSpPr>
            <a:spLocks noGrp="1"/>
          </p:cNvSpPr>
          <p:nvPr/>
        </p:nvSpPr>
        <p:spPr>
          <a:xfrm>
            <a:off x="8175466" y="2201206"/>
            <a:ext cx="3893967" cy="57100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73B4C"/>
                </a:solidFill>
              </a:defRPr>
            </a:pPr>
            <a:r>
              <a:rPr sz="2250" b="1" dirty="0">
                <a:solidFill>
                  <a:srgbClr val="073B4C"/>
                </a:solidFill>
              </a:rPr>
              <a:t>Mapped rupture potential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E58252-0934-4A74-B528-786005ED98BA}"/>
              </a:ext>
            </a:extLst>
          </p:cNvPr>
          <p:cNvSpPr>
            <a:spLocks noGrp="1"/>
          </p:cNvSpPr>
          <p:nvPr/>
        </p:nvSpPr>
        <p:spPr>
          <a:xfrm>
            <a:off x="8059908" y="2419099"/>
            <a:ext cx="3893967" cy="2787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Geometry follows mapped active faults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Inclusion requires evidence of recent tectonic activity</a:t>
            </a:r>
          </a:p>
          <a:p>
            <a:endParaRPr sz="1500" b="0" dirty="0">
              <a:solidFill>
                <a:srgbClr val="17313A"/>
              </a:solidFill>
            </a:endParaRP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 dirty="0">
                <a:solidFill>
                  <a:srgbClr val="17313A"/>
                </a:solidFill>
              </a:rPr>
              <a:t>• Represents localized rupture and its physical source dimensions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A577CA-BC55-485A-9E1C-6C185749CA77}"/>
              </a:ext>
            </a:extLst>
          </p:cNvPr>
          <p:cNvSpPr>
            <a:spLocks noGrp="1"/>
          </p:cNvSpPr>
          <p:nvPr/>
        </p:nvSpPr>
        <p:spPr>
          <a:xfrm>
            <a:off x="749290" y="5468922"/>
            <a:ext cx="10727457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087F83"/>
                </a:solidFill>
              </a:defRPr>
            </a:pPr>
            <a:r>
              <a:rPr sz="2025" b="1">
                <a:solidFill>
                  <a:srgbClr val="087F83"/>
                </a:solidFill>
              </a:rPr>
              <a:t>Area sources provide regional coverage; fault sources represent mapped ruptures.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85D5F9-B5A0-4302-86F2-6576183B69F9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5ACC65-5DA5-4706-A099-304011D20E46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05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F4926B4B-9F7C-4195-A0C9-4058A3125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44962" y="1257301"/>
            <a:ext cx="3416380" cy="3948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752B5AB-AC83-415D-BAD1-A9C1CB0E8773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F0224C-B8F3-425E-9980-F6ED71E54664}"/>
              </a:ext>
            </a:extLst>
          </p:cNvPr>
          <p:cNvSpPr>
            <a:spLocks noGrp="1"/>
          </p:cNvSpPr>
          <p:nvPr/>
        </p:nvSpPr>
        <p:spPr>
          <a:xfrm>
            <a:off x="9168714" y="6572250"/>
            <a:ext cx="3023286" cy="1714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637B82"/>
                </a:solidFill>
              </a:defRPr>
            </a:pPr>
            <a:r>
              <a:rPr sz="1000" b="0" dirty="0">
                <a:solidFill>
                  <a:srgbClr val="637B82"/>
                </a:solidFill>
              </a:rPr>
              <a:t>Source: </a:t>
            </a:r>
            <a:r>
              <a:rPr lang="en-US" sz="1000" dirty="0">
                <a:solidFill>
                  <a:srgbClr val="637B82"/>
                </a:solidFill>
              </a:rPr>
              <a:t>Jack Baker, Seismic Hazard and Risk Analysis</a:t>
            </a:r>
            <a:endParaRPr sz="1000" b="0" dirty="0">
              <a:solidFill>
                <a:srgbClr val="637B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6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20A5D39-5631-4B33-B15A-EF4C5FC4EBD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AREA-SOURCE CHARACTERIZATION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159D1F-BF18-46CF-8771-252CD3FADF48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Gutenberg–Richter parameters define earthquake occurrence rates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98D0B5-D1E2-438F-AA57-2EEF70FC1B3D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8A38305-6361-465B-A04E-96FED58E3078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4953000" cy="371475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22232-8F66-4710-AC0A-069CFB08679F}"/>
              </a:ext>
            </a:extLst>
          </p:cNvPr>
          <p:cNvSpPr>
            <a:spLocks noGrp="1"/>
          </p:cNvSpPr>
          <p:nvPr/>
        </p:nvSpPr>
        <p:spPr>
          <a:xfrm>
            <a:off x="895350" y="180975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Gutenberg–Richter relation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39A4E-00C7-4285-8115-0BFA36AE66A3}"/>
              </a:ext>
            </a:extLst>
          </p:cNvPr>
          <p:cNvSpPr>
            <a:spLocks noGrp="1"/>
          </p:cNvSpPr>
          <p:nvPr/>
        </p:nvSpPr>
        <p:spPr>
          <a:xfrm>
            <a:off x="895350" y="2400300"/>
            <a:ext cx="4000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087F83"/>
                </a:solidFill>
              </a:defRPr>
            </a:pPr>
            <a:r>
              <a:rPr sz="2400" b="1">
                <a:solidFill>
                  <a:srgbClr val="087F83"/>
                </a:solidFill>
              </a:rPr>
              <a:t>log₁₀ N(M ≥ m) = a − bm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16EDB4-E1B0-49FE-B7B0-97561C65DE8E}"/>
              </a:ext>
            </a:extLst>
          </p:cNvPr>
          <p:cNvSpPr>
            <a:spLocks noGrp="1"/>
          </p:cNvSpPr>
          <p:nvPr/>
        </p:nvSpPr>
        <p:spPr>
          <a:xfrm>
            <a:off x="1066800" y="3143250"/>
            <a:ext cx="37147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>
                <a:solidFill>
                  <a:srgbClr val="17313A"/>
                </a:solidFill>
              </a:rPr>
              <a:t>a  → overall activity rate</a:t>
            </a: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>
                <a:solidFill>
                  <a:srgbClr val="17313A"/>
                </a:solidFill>
              </a:rPr>
              <a:t>b  → relative proportion of small and large events</a:t>
            </a:r>
          </a:p>
          <a:p>
            <a:pPr algn="l">
              <a:buNone/>
              <a:defRPr sz="1500" b="0">
                <a:solidFill>
                  <a:srgbClr val="17313A"/>
                </a:solidFill>
              </a:defRPr>
            </a:pPr>
            <a:r>
              <a:rPr sz="1500" b="0">
                <a:solidFill>
                  <a:srgbClr val="17313A"/>
                </a:solidFill>
              </a:rPr>
              <a:t>N → expected number above magnitude 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989BDA-5B1B-48B1-B230-F66A66714E9D}"/>
              </a:ext>
            </a:extLst>
          </p:cNvPr>
          <p:cNvSpPr>
            <a:spLocks noGrp="1"/>
          </p:cNvSpPr>
          <p:nvPr/>
        </p:nvSpPr>
        <p:spPr>
          <a:xfrm>
            <a:off x="6143625" y="1524000"/>
            <a:ext cx="5438775" cy="3714750"/>
          </a:xfrm>
          <a:prstGeom prst="roundRect">
            <a:avLst>
              <a:gd name="adj" fmla="val 5128"/>
            </a:avLst>
          </a:prstGeom>
          <a:solidFill>
            <a:srgbClr val="DFF3F0"/>
          </a:solidFill>
          <a:ln w="9525">
            <a:solidFill>
              <a:srgbClr val="DFF3F0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4664B-9EC0-46F5-9FA2-796236E178C3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428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073B4C"/>
                </a:solidFill>
              </a:defRPr>
            </a:pPr>
            <a:r>
              <a:rPr sz="1800" b="1">
                <a:solidFill>
                  <a:srgbClr val="073B4C"/>
                </a:solidFill>
              </a:rPr>
              <a:t>Scientific controls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31171F-7D07-4155-8157-C80FCE04D47F}"/>
              </a:ext>
            </a:extLst>
          </p:cNvPr>
          <p:cNvSpPr>
            <a:spLocks noGrp="1"/>
          </p:cNvSpPr>
          <p:nvPr/>
        </p:nvSpPr>
        <p:spPr>
          <a:xfrm>
            <a:off x="6553200" y="2381250"/>
            <a:ext cx="4191000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7313A"/>
                </a:solidFill>
              </a:defRPr>
            </a:pPr>
            <a:r>
              <a:rPr sz="1650" b="1">
                <a:solidFill>
                  <a:srgbClr val="17313A"/>
                </a:solidFill>
              </a:rPr>
              <a:t>1  Catalogue completeness</a:t>
            </a:r>
          </a:p>
          <a:p>
            <a:pPr algn="l">
              <a:buNone/>
              <a:defRPr sz="1650" b="1">
                <a:solidFill>
                  <a:srgbClr val="17313A"/>
                </a:solidFill>
              </a:defRPr>
            </a:pPr>
            <a:r>
              <a:rPr sz="1650" b="1">
                <a:solidFill>
                  <a:srgbClr val="17313A"/>
                </a:solidFill>
              </a:rPr>
              <a:t>2  Magnitude homogenization</a:t>
            </a:r>
          </a:p>
          <a:p>
            <a:pPr algn="l">
              <a:buNone/>
              <a:defRPr sz="1650" b="1">
                <a:solidFill>
                  <a:srgbClr val="17313A"/>
                </a:solidFill>
              </a:defRPr>
            </a:pPr>
            <a:r>
              <a:rPr sz="1650" b="1">
                <a:solidFill>
                  <a:srgbClr val="17313A"/>
                </a:solidFill>
              </a:rPr>
              <a:t>3  Zone-boundary sensitivity</a:t>
            </a:r>
          </a:p>
          <a:p>
            <a:pPr algn="l">
              <a:buNone/>
              <a:defRPr sz="1650" b="1">
                <a:solidFill>
                  <a:srgbClr val="17313A"/>
                </a:solidFill>
              </a:defRPr>
            </a:pPr>
            <a:r>
              <a:rPr sz="1650" b="1">
                <a:solidFill>
                  <a:srgbClr val="17313A"/>
                </a:solidFill>
              </a:rPr>
              <a:t>4  Parameter uncertainty</a:t>
            </a:r>
          </a:p>
          <a:p>
            <a:pPr algn="l">
              <a:buNone/>
              <a:defRPr sz="1650" b="1">
                <a:solidFill>
                  <a:srgbClr val="17313A"/>
                </a:solidFill>
              </a:defRPr>
            </a:pPr>
            <a:r>
              <a:rPr sz="1650" b="1">
                <a:solidFill>
                  <a:srgbClr val="17313A"/>
                </a:solidFill>
              </a:rPr>
              <a:t>5  Maximum-magnitude assumptions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296FB4-4805-4DCD-9AEE-016B3F4A9A2D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D84A3A"/>
                </a:solidFill>
              </a:defRPr>
            </a:pPr>
            <a:r>
              <a:rPr sz="1950" b="1">
                <a:solidFill>
                  <a:srgbClr val="D84A3A"/>
                </a:solidFill>
              </a:rPr>
              <a:t>The parameters depend on catalogue completeness, magnitude range, and zone geometry.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9F5CF-9142-40B2-9D95-A27F651694A6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99039-39FB-4BE1-9752-9AF2110B9C22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630A13-886B-42E9-A9E4-8259B2BA6D4F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5AF43F-1D92-4EBC-A12F-0A21C298F203}"/>
              </a:ext>
            </a:extLst>
          </p:cNvPr>
          <p:cNvSpPr>
            <a:spLocks noGrp="1"/>
          </p:cNvSpPr>
          <p:nvPr/>
        </p:nvSpPr>
        <p:spPr>
          <a:xfrm>
            <a:off x="9168714" y="6572250"/>
            <a:ext cx="3023286" cy="1714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637B82"/>
                </a:solidFill>
              </a:defRPr>
            </a:pPr>
            <a:r>
              <a:rPr sz="1000" b="0" dirty="0">
                <a:solidFill>
                  <a:srgbClr val="637B82"/>
                </a:solidFill>
              </a:rPr>
              <a:t>Source: </a:t>
            </a:r>
            <a:r>
              <a:rPr lang="en-US" sz="1000" dirty="0">
                <a:solidFill>
                  <a:srgbClr val="637B82"/>
                </a:solidFill>
              </a:rPr>
              <a:t>Jack Baker, Seismic Hazard and Risk Analysis</a:t>
            </a:r>
            <a:endParaRPr sz="1000" b="0" dirty="0">
              <a:solidFill>
                <a:srgbClr val="637B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3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BC81891F-B1D2-4F49-8728-15A16271C63B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EVIDENCE BASE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6137A9-B338-40BB-B7FA-412DA708D8FC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Four evidence streams constrain the national model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309D1A43-E5D9-4DBF-8014-BB91876574BF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2C74EC-5F3E-4845-A5C3-BB932347F5BB}"/>
              </a:ext>
            </a:extLst>
          </p:cNvPr>
          <p:cNvSpPr>
            <a:spLocks noGrp="1"/>
          </p:cNvSpPr>
          <p:nvPr/>
        </p:nvSpPr>
        <p:spPr>
          <a:xfrm>
            <a:off x="11144250" y="3048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587078"/>
                </a:solidFill>
              </a:defRPr>
            </a:pPr>
            <a:r>
              <a:rPr sz="900" b="1">
                <a:solidFill>
                  <a:srgbClr val="587078"/>
                </a:solidFill>
              </a:rPr>
              <a:t>04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0A620D2-003D-4DB7-B6A0-6D4AC6652C93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51435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657856-C48D-4312-B58C-A228AC4FFCD8}"/>
              </a:ext>
            </a:extLst>
          </p:cNvPr>
          <p:cNvSpPr>
            <a:spLocks noGrp="1"/>
          </p:cNvSpPr>
          <p:nvPr/>
        </p:nvSpPr>
        <p:spPr>
          <a:xfrm>
            <a:off x="838200" y="17335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587078"/>
                </a:solidFill>
              </a:defRPr>
            </a:pPr>
            <a:r>
              <a:rPr sz="1500" b="1">
                <a:solidFill>
                  <a:srgbClr val="587078"/>
                </a:solidFill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D6561E-1BCD-4E82-A36A-9538425CEFEF}"/>
              </a:ext>
            </a:extLst>
          </p:cNvPr>
          <p:cNvSpPr>
            <a:spLocks noGrp="1"/>
          </p:cNvSpPr>
          <p:nvPr/>
        </p:nvSpPr>
        <p:spPr>
          <a:xfrm>
            <a:off x="1543050" y="1695450"/>
            <a:ext cx="3857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73B4C"/>
                </a:solidFill>
              </a:defRPr>
            </a:pPr>
            <a:r>
              <a:rPr sz="1875" b="1">
                <a:solidFill>
                  <a:srgbClr val="073B4C"/>
                </a:solidFill>
              </a:rPr>
              <a:t>Earthquake catalogues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B2F193-5CC5-468A-8B1B-6200D3D51F08}"/>
              </a:ext>
            </a:extLst>
          </p:cNvPr>
          <p:cNvSpPr>
            <a:spLocks noGrp="1"/>
          </p:cNvSpPr>
          <p:nvPr/>
        </p:nvSpPr>
        <p:spPr>
          <a:xfrm>
            <a:off x="1543050" y="2209800"/>
            <a:ext cx="3714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17313A"/>
                </a:solidFill>
              </a:defRPr>
            </a:pPr>
            <a:r>
              <a:rPr sz="1350" b="0">
                <a:solidFill>
                  <a:srgbClr val="17313A"/>
                </a:solidFill>
              </a:rPr>
              <a:t>Spatial patterns, magnitude–frequency behaviour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A0CABD-6477-4278-AA51-8A1B49C696DD}"/>
              </a:ext>
            </a:extLst>
          </p:cNvPr>
          <p:cNvSpPr>
            <a:spLocks noGrp="1"/>
          </p:cNvSpPr>
          <p:nvPr/>
        </p:nvSpPr>
        <p:spPr>
          <a:xfrm>
            <a:off x="6134100" y="1524000"/>
            <a:ext cx="51435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FB68D1-309A-42FC-A286-1C9B69380149}"/>
              </a:ext>
            </a:extLst>
          </p:cNvPr>
          <p:cNvSpPr>
            <a:spLocks noGrp="1"/>
          </p:cNvSpPr>
          <p:nvPr/>
        </p:nvSpPr>
        <p:spPr>
          <a:xfrm>
            <a:off x="6362700" y="173355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587078"/>
                </a:solidFill>
              </a:defRPr>
            </a:pPr>
            <a:r>
              <a:rPr sz="1500" b="1">
                <a:solidFill>
                  <a:srgbClr val="587078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499434-523F-4370-AC95-4CA3FA54DB54}"/>
              </a:ext>
            </a:extLst>
          </p:cNvPr>
          <p:cNvSpPr>
            <a:spLocks noGrp="1"/>
          </p:cNvSpPr>
          <p:nvPr/>
        </p:nvSpPr>
        <p:spPr>
          <a:xfrm>
            <a:off x="7067550" y="1695450"/>
            <a:ext cx="3857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73B4C"/>
                </a:solidFill>
              </a:defRPr>
            </a:pPr>
            <a:r>
              <a:rPr sz="1875" b="1">
                <a:solidFill>
                  <a:srgbClr val="073B4C"/>
                </a:solidFill>
              </a:rPr>
              <a:t>Geology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D9DFAA-6EBC-4E61-B190-EBEC56D97FFF}"/>
              </a:ext>
            </a:extLst>
          </p:cNvPr>
          <p:cNvSpPr>
            <a:spLocks noGrp="1"/>
          </p:cNvSpPr>
          <p:nvPr/>
        </p:nvSpPr>
        <p:spPr>
          <a:xfrm>
            <a:off x="7067550" y="2209800"/>
            <a:ext cx="3714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17313A"/>
                </a:solidFill>
              </a:defRPr>
            </a:pPr>
            <a:r>
              <a:rPr sz="1350" b="0">
                <a:solidFill>
                  <a:srgbClr val="17313A"/>
                </a:solidFill>
              </a:rPr>
              <a:t>Quaternary deformation and mapped structures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D4E709-5FA7-481E-9CCC-A5E989EE1E3C}"/>
              </a:ext>
            </a:extLst>
          </p:cNvPr>
          <p:cNvSpPr>
            <a:spLocks noGrp="1"/>
          </p:cNvSpPr>
          <p:nvPr/>
        </p:nvSpPr>
        <p:spPr>
          <a:xfrm>
            <a:off x="609600" y="3524250"/>
            <a:ext cx="5143500" cy="161925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4ADD1B-A431-4496-B577-8949F401F36D}"/>
              </a:ext>
            </a:extLst>
          </p:cNvPr>
          <p:cNvSpPr>
            <a:spLocks noGrp="1"/>
          </p:cNvSpPr>
          <p:nvPr/>
        </p:nvSpPr>
        <p:spPr>
          <a:xfrm>
            <a:off x="838200" y="373380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587078"/>
                </a:solidFill>
              </a:defRPr>
            </a:pPr>
            <a:r>
              <a:rPr sz="1500" b="1">
                <a:solidFill>
                  <a:srgbClr val="587078"/>
                </a:solidFill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A782FB-3796-46AA-BFF9-0BA05B4FE043}"/>
              </a:ext>
            </a:extLst>
          </p:cNvPr>
          <p:cNvSpPr>
            <a:spLocks noGrp="1"/>
          </p:cNvSpPr>
          <p:nvPr/>
        </p:nvSpPr>
        <p:spPr>
          <a:xfrm>
            <a:off x="1543050" y="3695700"/>
            <a:ext cx="3857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73B4C"/>
                </a:solidFill>
              </a:defRPr>
            </a:pPr>
            <a:r>
              <a:rPr sz="1875" b="1">
                <a:solidFill>
                  <a:srgbClr val="073B4C"/>
                </a:solidFill>
              </a:rPr>
              <a:t>Tectonics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D5372A-259E-4E03-9DF5-70138273B868}"/>
              </a:ext>
            </a:extLst>
          </p:cNvPr>
          <p:cNvSpPr>
            <a:spLocks noGrp="1"/>
          </p:cNvSpPr>
          <p:nvPr/>
        </p:nvSpPr>
        <p:spPr>
          <a:xfrm>
            <a:off x="1543050" y="4210050"/>
            <a:ext cx="3714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17313A"/>
                </a:solidFill>
              </a:defRPr>
            </a:pPr>
            <a:r>
              <a:rPr sz="1350" b="0">
                <a:solidFill>
                  <a:srgbClr val="17313A"/>
                </a:solidFill>
              </a:rPr>
              <a:t>Regional stress and structural context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7F9E9C9-7248-422F-8EE2-4FCDE29B0C0B}"/>
              </a:ext>
            </a:extLst>
          </p:cNvPr>
          <p:cNvSpPr>
            <a:spLocks noGrp="1"/>
          </p:cNvSpPr>
          <p:nvPr/>
        </p:nvSpPr>
        <p:spPr>
          <a:xfrm>
            <a:off x="6134100" y="3524250"/>
            <a:ext cx="5143500" cy="1619250"/>
          </a:xfrm>
          <a:prstGeom prst="roundRect">
            <a:avLst>
              <a:gd name="adj" fmla="val 10588"/>
            </a:avLst>
          </a:prstGeom>
          <a:solidFill>
            <a:srgbClr val="DFF3F0"/>
          </a:solidFill>
          <a:ln w="9525">
            <a:solidFill>
              <a:srgbClr val="14B8A6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9B6543-056A-489D-8045-387CD2795E2F}"/>
              </a:ext>
            </a:extLst>
          </p:cNvPr>
          <p:cNvSpPr>
            <a:spLocks noGrp="1"/>
          </p:cNvSpPr>
          <p:nvPr/>
        </p:nvSpPr>
        <p:spPr>
          <a:xfrm>
            <a:off x="6362700" y="3733800"/>
            <a:ext cx="5524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087F83"/>
                </a:solidFill>
              </a:defRPr>
            </a:pPr>
            <a:r>
              <a:rPr sz="1500" b="1">
                <a:solidFill>
                  <a:srgbClr val="087F83"/>
                </a:solidFill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6F7FE9-391D-439A-8D4E-A5218620471B}"/>
              </a:ext>
            </a:extLst>
          </p:cNvPr>
          <p:cNvSpPr>
            <a:spLocks noGrp="1"/>
          </p:cNvSpPr>
          <p:nvPr/>
        </p:nvSpPr>
        <p:spPr>
          <a:xfrm>
            <a:off x="7067550" y="3695700"/>
            <a:ext cx="3857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73B4C"/>
                </a:solidFill>
              </a:defRPr>
            </a:pPr>
            <a:r>
              <a:rPr sz="1875" b="1">
                <a:solidFill>
                  <a:srgbClr val="073B4C"/>
                </a:solidFill>
              </a:rPr>
              <a:t>Active-fault studies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458B53-45CA-4BA1-ADCF-95FF71D21BF0}"/>
              </a:ext>
            </a:extLst>
          </p:cNvPr>
          <p:cNvSpPr>
            <a:spLocks noGrp="1"/>
          </p:cNvSpPr>
          <p:nvPr/>
        </p:nvSpPr>
        <p:spPr>
          <a:xfrm>
            <a:off x="7067550" y="4210050"/>
            <a:ext cx="3714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17313A"/>
                </a:solidFill>
              </a:defRPr>
            </a:pPr>
            <a:r>
              <a:rPr sz="1350" b="0">
                <a:solidFill>
                  <a:srgbClr val="17313A"/>
                </a:solidFill>
              </a:rPr>
              <a:t>Recent displacement and rupture evidence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F96BB6-B5E3-4485-A9BB-5984774F0206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858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087F83"/>
                </a:solidFill>
              </a:defRPr>
            </a:pPr>
            <a:r>
              <a:rPr sz="1800" b="1">
                <a:solidFill>
                  <a:srgbClr val="087F83"/>
                </a:solidFill>
              </a:rPr>
              <a:t>Interpretation is strongest where independent evidence converges.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49B01F-781C-4D67-9742-705CB7522DD1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723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587078"/>
                </a:solidFill>
              </a:defRPr>
            </a:pPr>
            <a:r>
              <a:rPr sz="750" b="0">
                <a:solidFill>
                  <a:srgbClr val="587078"/>
                </a:solidFill>
              </a:rPr>
              <a:t>IAG Mongolia • ANSO–MAS 2026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B3341D-B088-4D29-95F9-987FD29D49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6B7D29-2524-4518-AB15-6CB72213EDB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900" b="1">
                <a:solidFill>
                  <a:srgbClr val="07989A"/>
                </a:solidFill>
              </a:rPr>
              <a:t>EVIDENCE BASE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2F191A-C146-4BEF-8B6D-A8EB2842F2AC}"/>
              </a:ext>
            </a:extLst>
          </p:cNvPr>
          <p:cNvSpPr>
            <a:spLocks noGrp="1"/>
          </p:cNvSpPr>
          <p:nvPr/>
        </p:nvSpPr>
        <p:spPr>
          <a:xfrm>
            <a:off x="609600" y="73342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73F4D"/>
                </a:solidFill>
              </a:defRPr>
            </a:pPr>
            <a:r>
              <a:rPr sz="2025" b="1">
                <a:solidFill>
                  <a:srgbClr val="073F4D"/>
                </a:solidFill>
              </a:rPr>
              <a:t>Source-zone boundaries were revised as new data became available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103BC2-EE56-449C-AF3A-8CDD8AF15C70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9525"/>
          </a:xfrm>
          <a:prstGeom prst="rect">
            <a:avLst/>
          </a:prstGeom>
          <a:solidFill>
            <a:srgbClr val="D7E2E3"/>
          </a:solidFill>
          <a:ln w="0">
            <a:solidFill>
              <a:srgbClr val="D7E2E3"/>
            </a:solidFill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7BA147-BA90-4511-A689-0ED1B43C717E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9AAAAEB-2CF9-42E3-9A19-7DECAFB4EB35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7858125" cy="4524375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9525">
            <a:solidFill>
              <a:srgbClr val="D7E2E3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2C4ED9-F356-42F8-B6C8-12E4E4D1CBD3}"/>
              </a:ext>
            </a:extLst>
          </p:cNvPr>
          <p:cNvSpPr>
            <a:spLocks noGrp="1"/>
          </p:cNvSpPr>
          <p:nvPr/>
        </p:nvSpPr>
        <p:spPr>
          <a:xfrm>
            <a:off x="876300" y="5391150"/>
            <a:ext cx="6555014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73F4D"/>
                </a:solidFill>
              </a:defRPr>
            </a:pPr>
            <a:r>
              <a:rPr sz="975" b="1" dirty="0">
                <a:solidFill>
                  <a:srgbClr val="073F4D"/>
                </a:solidFill>
              </a:rPr>
              <a:t>Historical model development</a:t>
            </a:r>
            <a:r>
              <a:rPr lang="en-US" sz="975" b="1" dirty="0">
                <a:solidFill>
                  <a:srgbClr val="073F4D"/>
                </a:solidFill>
              </a:rPr>
              <a:t>: 1983-Khilko et al; 2006-SHA of capital Ulaanbaatar; </a:t>
            </a:r>
            <a:endParaRPr sz="975" b="1" dirty="0">
              <a:solidFill>
                <a:srgbClr val="073F4D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21CA32-1F5C-42C1-BCF7-EDE38124CBB3}"/>
              </a:ext>
            </a:extLst>
          </p:cNvPr>
          <p:cNvSpPr>
            <a:spLocks noGrp="1"/>
          </p:cNvSpPr>
          <p:nvPr/>
        </p:nvSpPr>
        <p:spPr>
          <a:xfrm>
            <a:off x="876300" y="5638800"/>
            <a:ext cx="7191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0">
                <a:solidFill>
                  <a:srgbClr val="637B82"/>
                </a:solidFill>
              </a:defRPr>
            </a:pPr>
            <a:r>
              <a:rPr sz="1050" b="0">
                <a:solidFill>
                  <a:srgbClr val="637B82"/>
                </a:solidFill>
              </a:rPr>
              <a:t>The boundaries were updated using earthquake catalogues, geological information, and active-fault studies.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354A422-E601-4DB0-A187-42F415A4C8B5}"/>
              </a:ext>
            </a:extLst>
          </p:cNvPr>
          <p:cNvSpPr>
            <a:spLocks noGrp="1"/>
          </p:cNvSpPr>
          <p:nvPr/>
        </p:nvSpPr>
        <p:spPr>
          <a:xfrm>
            <a:off x="8810625" y="1476375"/>
            <a:ext cx="2771775" cy="4524375"/>
          </a:xfrm>
          <a:prstGeom prst="roundRect">
            <a:avLst>
              <a:gd name="adj" fmla="val 4124"/>
            </a:avLst>
          </a:prstGeom>
          <a:solidFill>
            <a:srgbClr val="DDF3F0"/>
          </a:solidFill>
          <a:ln w="0">
            <a:noFill/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6CF270-588A-4651-90FB-3A3B84025349}"/>
              </a:ext>
            </a:extLst>
          </p:cNvPr>
          <p:cNvSpPr>
            <a:spLocks noGrp="1"/>
          </p:cNvSpPr>
          <p:nvPr/>
        </p:nvSpPr>
        <p:spPr>
          <a:xfrm>
            <a:off x="9077325" y="1714500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900" b="1">
                <a:solidFill>
                  <a:srgbClr val="07989A"/>
                </a:solidFill>
              </a:rPr>
              <a:t>MODEL EVIDENCE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83F3F7-D60F-4E03-AC8D-62E4BDB20F26}"/>
              </a:ext>
            </a:extLst>
          </p:cNvPr>
          <p:cNvSpPr>
            <a:spLocks noGrp="1"/>
          </p:cNvSpPr>
          <p:nvPr/>
        </p:nvSpPr>
        <p:spPr>
          <a:xfrm>
            <a:off x="9077325" y="21907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E9584F"/>
                </a:solidFill>
              </a:defRPr>
            </a:pPr>
            <a:r>
              <a:rPr sz="1650" b="1">
                <a:solidFill>
                  <a:srgbClr val="E9584F"/>
                </a:solidFill>
              </a:rPr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2D63C0-E420-488B-A4E0-C0B8B9D8662C}"/>
              </a:ext>
            </a:extLst>
          </p:cNvPr>
          <p:cNvSpPr>
            <a:spLocks noGrp="1"/>
          </p:cNvSpPr>
          <p:nvPr/>
        </p:nvSpPr>
        <p:spPr>
          <a:xfrm>
            <a:off x="9525000" y="217170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Earthquake catalogues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54F787-20FE-455C-A5F8-BDA9C610FCDD}"/>
              </a:ext>
            </a:extLst>
          </p:cNvPr>
          <p:cNvSpPr>
            <a:spLocks noGrp="1"/>
          </p:cNvSpPr>
          <p:nvPr/>
        </p:nvSpPr>
        <p:spPr>
          <a:xfrm>
            <a:off x="9077325" y="29527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F2A62A"/>
                </a:solidFill>
              </a:defRPr>
            </a:pPr>
            <a:r>
              <a:rPr sz="1650" b="1">
                <a:solidFill>
                  <a:srgbClr val="F2A62A"/>
                </a:solidFill>
              </a:rPr>
              <a:t>02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DC1D77-65BB-4967-A305-682418CE5B47}"/>
              </a:ext>
            </a:extLst>
          </p:cNvPr>
          <p:cNvSpPr>
            <a:spLocks noGrp="1"/>
          </p:cNvSpPr>
          <p:nvPr/>
        </p:nvSpPr>
        <p:spPr>
          <a:xfrm>
            <a:off x="9525000" y="293370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Seismotectonic model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FC8D87-08E9-4EAD-B70E-DFC9716C38CA}"/>
              </a:ext>
            </a:extLst>
          </p:cNvPr>
          <p:cNvSpPr>
            <a:spLocks noGrp="1"/>
          </p:cNvSpPr>
          <p:nvPr/>
        </p:nvSpPr>
        <p:spPr>
          <a:xfrm>
            <a:off x="9077325" y="3714750"/>
            <a:ext cx="4000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07989A"/>
                </a:solidFill>
              </a:defRPr>
            </a:pPr>
            <a:r>
              <a:rPr sz="1650" b="1">
                <a:solidFill>
                  <a:srgbClr val="07989A"/>
                </a:solidFill>
              </a:rPr>
              <a:t>03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2A2287D-8B15-4E6B-AC04-B19877570F8D}"/>
              </a:ext>
            </a:extLst>
          </p:cNvPr>
          <p:cNvSpPr>
            <a:spLocks noGrp="1"/>
          </p:cNvSpPr>
          <p:nvPr/>
        </p:nvSpPr>
        <p:spPr>
          <a:xfrm>
            <a:off x="9525000" y="369570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Active-fault studies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65B2E7-96B0-426A-BE43-B7829C97F524}"/>
              </a:ext>
            </a:extLst>
          </p:cNvPr>
          <p:cNvSpPr>
            <a:spLocks noGrp="1"/>
          </p:cNvSpPr>
          <p:nvPr/>
        </p:nvSpPr>
        <p:spPr>
          <a:xfrm>
            <a:off x="9077325" y="4667250"/>
            <a:ext cx="214312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123A46"/>
                </a:solidFill>
              </a:defRPr>
            </a:pPr>
            <a:r>
              <a:rPr sz="1275" b="1">
                <a:solidFill>
                  <a:srgbClr val="123A46"/>
                </a:solidFill>
              </a:rPr>
              <a:t>The final boundaries reflect the combined seismological and geological evidence.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F13970D-6010-4A8F-99DA-89016E7B61F6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8CFDD9A-856A-48F9-8794-A1D45CF95584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07</a:t>
            </a:r>
          </a:p>
        </p:txBody>
      </p:sp>
      <p:pic>
        <p:nvPicPr>
          <p:cNvPr id="9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84" y="1475394"/>
            <a:ext cx="7370091" cy="3810336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161ECF6-F940-41CC-9D9A-594B6FB1986D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6054586-1BA1-411D-8903-49509EB0130F}"/>
              </a:ext>
            </a:extLst>
          </p:cNvPr>
          <p:cNvSpPr>
            <a:spLocks noGrp="1"/>
          </p:cNvSpPr>
          <p:nvPr/>
        </p:nvSpPr>
        <p:spPr>
          <a:xfrm>
            <a:off x="8705851" y="6572248"/>
            <a:ext cx="3486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750" b="0">
                <a:solidFill>
                  <a:srgbClr val="637B82"/>
                </a:solidFill>
              </a:defRPr>
            </a:pPr>
            <a:r>
              <a:rPr sz="1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</a:t>
            </a:r>
            <a:r>
              <a:rPr lang="en-US" sz="1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O. </a:t>
            </a:r>
            <a:r>
              <a:rPr lang="en-US" sz="1000" b="0" i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Tomurtogoo</a:t>
            </a:r>
            <a:r>
              <a:rPr lang="en-US" sz="1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ed., 2003, Tectonic map of Mongolia: Mongolian Academy of Sciences, scale 1:1,000,000.</a:t>
            </a:r>
            <a:endParaRPr lang="en-CA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>
              <a:buNone/>
              <a:defRPr sz="750" b="0">
                <a:solidFill>
                  <a:srgbClr val="637B82"/>
                </a:solidFill>
              </a:defRPr>
            </a:pPr>
            <a:endParaRPr sz="10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95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A5BEF73-7841-4D07-8511-F9738E3FE2E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PRIORITIES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B47F45-B666-449D-8F8B-7C44E4F8B3C7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next gains will come from reducing model uncertainty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18A1623-14F2-4038-989A-837A3F933B24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F2255F-3E76-4FFF-B711-EE1D35FEF240}"/>
              </a:ext>
            </a:extLst>
          </p:cNvPr>
          <p:cNvSpPr>
            <a:spLocks noGrp="1"/>
          </p:cNvSpPr>
          <p:nvPr/>
        </p:nvSpPr>
        <p:spPr>
          <a:xfrm>
            <a:off x="11144250" y="3048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587078"/>
                </a:solidFill>
              </a:defRPr>
            </a:pPr>
            <a:r>
              <a:rPr sz="900" b="1">
                <a:solidFill>
                  <a:srgbClr val="587078"/>
                </a:solidFill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42FD16-21C4-49CE-B601-8D0448E63162}"/>
              </a:ext>
            </a:extLst>
          </p:cNvPr>
          <p:cNvSpPr>
            <a:spLocks noGrp="1"/>
          </p:cNvSpPr>
          <p:nvPr/>
        </p:nvSpPr>
        <p:spPr>
          <a:xfrm>
            <a:off x="723900" y="15049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D84A3A"/>
                </a:solidFill>
              </a:defRPr>
            </a:pPr>
            <a:r>
              <a:rPr sz="2100" b="1">
                <a:solidFill>
                  <a:srgbClr val="D84A3A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B834DA-5813-4EB8-89F0-077525E2722B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Update catalogues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BBB29-5B2E-4FFF-BC05-51D703E05F96}"/>
              </a:ext>
            </a:extLst>
          </p:cNvPr>
          <p:cNvSpPr>
            <a:spLocks noGrp="1"/>
          </p:cNvSpPr>
          <p:nvPr/>
        </p:nvSpPr>
        <p:spPr>
          <a:xfrm>
            <a:off x="4476750" y="150495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Consistent magnitudes and completeness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703C7233-7EEF-43D4-BBC2-B5E6E32DEF52}"/>
              </a:ext>
            </a:extLst>
          </p:cNvPr>
          <p:cNvSpPr>
            <a:spLocks noGrp="1"/>
          </p:cNvSpPr>
          <p:nvPr/>
        </p:nvSpPr>
        <p:spPr>
          <a:xfrm>
            <a:off x="1476375" y="209550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D98960-EB4C-44CE-B5F3-F85DAC0630EA}"/>
              </a:ext>
            </a:extLst>
          </p:cNvPr>
          <p:cNvSpPr>
            <a:spLocks noGrp="1"/>
          </p:cNvSpPr>
          <p:nvPr/>
        </p:nvSpPr>
        <p:spPr>
          <a:xfrm>
            <a:off x="723900" y="25527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D84A3A"/>
                </a:solidFill>
              </a:defRPr>
            </a:pPr>
            <a:r>
              <a:rPr sz="2100" b="1">
                <a:solidFill>
                  <a:srgbClr val="D84A3A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4ED62F-C818-4890-A792-3D38809AA917}"/>
              </a:ext>
            </a:extLst>
          </p:cNvPr>
          <p:cNvSpPr>
            <a:spLocks noGrp="1"/>
          </p:cNvSpPr>
          <p:nvPr/>
        </p:nvSpPr>
        <p:spPr>
          <a:xfrm>
            <a:off x="1476375" y="25527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Expand fault evidence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00224-6A67-4AD6-B10D-05FFFB28A685}"/>
              </a:ext>
            </a:extLst>
          </p:cNvPr>
          <p:cNvSpPr>
            <a:spLocks noGrp="1"/>
          </p:cNvSpPr>
          <p:nvPr/>
        </p:nvSpPr>
        <p:spPr>
          <a:xfrm>
            <a:off x="4476750" y="255270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Mapping, dating and segmentation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72CCFFE-5CD3-4A9E-B13F-5094CD312319}"/>
              </a:ext>
            </a:extLst>
          </p:cNvPr>
          <p:cNvSpPr>
            <a:spLocks noGrp="1"/>
          </p:cNvSpPr>
          <p:nvPr/>
        </p:nvSpPr>
        <p:spPr>
          <a:xfrm>
            <a:off x="1476375" y="314325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DE5545-00C3-400B-984D-6EBFB49F89A1}"/>
              </a:ext>
            </a:extLst>
          </p:cNvPr>
          <p:cNvSpPr>
            <a:spLocks noGrp="1"/>
          </p:cNvSpPr>
          <p:nvPr/>
        </p:nvSpPr>
        <p:spPr>
          <a:xfrm>
            <a:off x="723900" y="36004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87F83"/>
                </a:solidFill>
              </a:defRPr>
            </a:pPr>
            <a:r>
              <a:rPr sz="2100" b="1">
                <a:solidFill>
                  <a:srgbClr val="087F83"/>
                </a:solidFill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D587C-49B5-48C6-BC3A-2B0A62EF4C4A}"/>
              </a:ext>
            </a:extLst>
          </p:cNvPr>
          <p:cNvSpPr>
            <a:spLocks noGrp="1"/>
          </p:cNvSpPr>
          <p:nvPr/>
        </p:nvSpPr>
        <p:spPr>
          <a:xfrm>
            <a:off x="1476375" y="36004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Quantify alternatives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353B6C-CC60-4294-A744-FE3ED8E91594}"/>
              </a:ext>
            </a:extLst>
          </p:cNvPr>
          <p:cNvSpPr>
            <a:spLocks noGrp="1"/>
          </p:cNvSpPr>
          <p:nvPr/>
        </p:nvSpPr>
        <p:spPr>
          <a:xfrm>
            <a:off x="4476750" y="360045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Logic-tree treatment of epistemic uncertainty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4E743348-9E96-42F8-8945-4BEE9C009049}"/>
              </a:ext>
            </a:extLst>
          </p:cNvPr>
          <p:cNvSpPr>
            <a:spLocks noGrp="1"/>
          </p:cNvSpPr>
          <p:nvPr/>
        </p:nvSpPr>
        <p:spPr>
          <a:xfrm>
            <a:off x="1476375" y="419100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FD03C1-565D-4381-8B4C-657B71BE9DE2}"/>
              </a:ext>
            </a:extLst>
          </p:cNvPr>
          <p:cNvSpPr>
            <a:spLocks noGrp="1"/>
          </p:cNvSpPr>
          <p:nvPr/>
        </p:nvSpPr>
        <p:spPr>
          <a:xfrm>
            <a:off x="723900" y="46482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87F83"/>
                </a:solidFill>
              </a:defRPr>
            </a:pPr>
            <a:r>
              <a:rPr sz="2100" b="1">
                <a:solidFill>
                  <a:srgbClr val="087F83"/>
                </a:solidFill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2353AD-646C-4EB0-A7D7-7B592719F783}"/>
              </a:ext>
            </a:extLst>
          </p:cNvPr>
          <p:cNvSpPr>
            <a:spLocks noGrp="1"/>
          </p:cNvSpPr>
          <p:nvPr/>
        </p:nvSpPr>
        <p:spPr>
          <a:xfrm>
            <a:off x="1476375" y="46482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Validate outputs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8FD90C-8ACA-4181-87C7-7407B28FBEE3}"/>
              </a:ext>
            </a:extLst>
          </p:cNvPr>
          <p:cNvSpPr>
            <a:spLocks noGrp="1"/>
          </p:cNvSpPr>
          <p:nvPr/>
        </p:nvSpPr>
        <p:spPr>
          <a:xfrm>
            <a:off x="4476750" y="464820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Compare hazard patterns with observations and new data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A2D0ECBE-2D11-49F5-AE8B-4B7067ABFD82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62AB571-B95C-4EE7-BBC6-8CF185CF29A8}"/>
              </a:ext>
            </a:extLst>
          </p:cNvPr>
          <p:cNvSpPr>
            <a:spLocks noGrp="1"/>
          </p:cNvSpPr>
          <p:nvPr/>
        </p:nvSpPr>
        <p:spPr>
          <a:xfrm>
            <a:off x="2381250" y="5810250"/>
            <a:ext cx="7429500" cy="419100"/>
          </a:xfrm>
          <a:prstGeom prst="roundRect">
            <a:avLst>
              <a:gd name="adj" fmla="val 50000"/>
            </a:avLst>
          </a:prstGeom>
          <a:solidFill>
            <a:srgbClr val="073B4C"/>
          </a:solidFill>
          <a:ln w="9525">
            <a:solidFill>
              <a:srgbClr val="073B4C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7509F9-ABBA-41C5-94C8-52B4E3289414}"/>
              </a:ext>
            </a:extLst>
          </p:cNvPr>
          <p:cNvSpPr>
            <a:spLocks noGrp="1"/>
          </p:cNvSpPr>
          <p:nvPr/>
        </p:nvSpPr>
        <p:spPr>
          <a:xfrm>
            <a:off x="2571750" y="5848350"/>
            <a:ext cx="704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An updateable model is more valuable than a fixed map.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5C1DDB-4291-4455-B93C-2FFF617CE8C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723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587078"/>
                </a:solidFill>
              </a:defRPr>
            </a:pPr>
            <a:r>
              <a:rPr sz="750" b="0">
                <a:solidFill>
                  <a:srgbClr val="587078"/>
                </a:solidFill>
              </a:rPr>
              <a:t>IAG Mongolia • ANSO–MAS 2026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0695C-A5B2-42E4-A3A5-351CB4FEC1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3336DF-4C11-4B07-94ED-214F8255C421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900" b="1">
                <a:solidFill>
                  <a:srgbClr val="07989A"/>
                </a:solidFill>
              </a:rPr>
              <a:t>UNCERTAINTY ANALYSIS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ED5EF9-66D9-4EC2-9256-742FAEAB9B30}"/>
              </a:ext>
            </a:extLst>
          </p:cNvPr>
          <p:cNvSpPr>
            <a:spLocks noGrp="1"/>
          </p:cNvSpPr>
          <p:nvPr/>
        </p:nvSpPr>
        <p:spPr>
          <a:xfrm>
            <a:off x="609600" y="73342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73F4D"/>
                </a:solidFill>
              </a:defRPr>
            </a:pPr>
            <a:r>
              <a:rPr sz="2025" b="1">
                <a:solidFill>
                  <a:srgbClr val="073F4D"/>
                </a:solidFill>
              </a:rPr>
              <a:t>Source and recurrence uncertainties are included in the hazard calculation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E21E87-E32B-476D-9E73-D6116D4ABFDB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9525"/>
          </a:xfrm>
          <a:prstGeom prst="rect">
            <a:avLst/>
          </a:prstGeom>
          <a:solidFill>
            <a:srgbClr val="D7E2E3"/>
          </a:solidFill>
          <a:ln w="0">
            <a:solidFill>
              <a:srgbClr val="D7E2E3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D74A29-B867-4215-9214-3D0B40296BE1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11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A63F758-FF99-4004-ADD7-90E03973D466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7239000" cy="4524375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9525">
            <a:solidFill>
              <a:srgbClr val="D7E2E3"/>
            </a:solidFill>
            <a:prstDash val="solid"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E938D9-DF76-433B-AE62-7F681AE521F4}"/>
              </a:ext>
            </a:extLst>
          </p:cNvPr>
          <p:cNvSpPr>
            <a:spLocks noGrp="1"/>
          </p:cNvSpPr>
          <p:nvPr/>
        </p:nvSpPr>
        <p:spPr>
          <a:xfrm>
            <a:off x="723900" y="5468505"/>
            <a:ext cx="6762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637B82"/>
                </a:solidFill>
              </a:defRPr>
            </a:pPr>
            <a:r>
              <a:rPr sz="1125" b="0" dirty="0">
                <a:solidFill>
                  <a:srgbClr val="637B82"/>
                </a:solidFill>
              </a:rPr>
              <a:t>Catalogue completeness, recurrence parameters, maximum magnitude, and source geometry affect the calculated rates.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4DF6166-D713-4D8A-B370-0DC8FD2BB69F}"/>
              </a:ext>
            </a:extLst>
          </p:cNvPr>
          <p:cNvSpPr>
            <a:spLocks noGrp="1"/>
          </p:cNvSpPr>
          <p:nvPr/>
        </p:nvSpPr>
        <p:spPr>
          <a:xfrm>
            <a:off x="8153400" y="1476375"/>
            <a:ext cx="3429000" cy="4524375"/>
          </a:xfrm>
          <a:prstGeom prst="roundRect">
            <a:avLst>
              <a:gd name="adj" fmla="val 3333"/>
            </a:avLst>
          </a:prstGeom>
          <a:solidFill>
            <a:srgbClr val="DDF3F0"/>
          </a:solidFill>
          <a:ln w="0">
            <a:noFill/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B28C481-C0FF-4DDE-931C-C3951A39A13E}"/>
              </a:ext>
            </a:extLst>
          </p:cNvPr>
          <p:cNvSpPr>
            <a:spLocks noGrp="1"/>
          </p:cNvSpPr>
          <p:nvPr/>
        </p:nvSpPr>
        <p:spPr>
          <a:xfrm>
            <a:off x="8439150" y="1733550"/>
            <a:ext cx="2781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900" b="1">
                <a:solidFill>
                  <a:srgbClr val="07989A"/>
                </a:solidFill>
              </a:rPr>
              <a:t>LOGIC-TREE PRIORITIES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B788A7-C493-41D5-BFC6-61ED67544497}"/>
              </a:ext>
            </a:extLst>
          </p:cNvPr>
          <p:cNvSpPr>
            <a:spLocks noGrp="1"/>
          </p:cNvSpPr>
          <p:nvPr/>
        </p:nvSpPr>
        <p:spPr>
          <a:xfrm>
            <a:off x="8439150" y="217170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E9584F"/>
                </a:solidFill>
              </a:defRPr>
            </a:pPr>
            <a:r>
              <a:rPr sz="1425" b="1">
                <a:solidFill>
                  <a:srgbClr val="E9584F"/>
                </a:solidFill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9FEC15-4602-4CC8-89C3-25D71B056965}"/>
              </a:ext>
            </a:extLst>
          </p:cNvPr>
          <p:cNvSpPr>
            <a:spLocks noGrp="1"/>
          </p:cNvSpPr>
          <p:nvPr/>
        </p:nvSpPr>
        <p:spPr>
          <a:xfrm>
            <a:off x="8858250" y="21526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Catalogue completeness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51D530-FAC6-4965-B4A1-8D354B394122}"/>
              </a:ext>
            </a:extLst>
          </p:cNvPr>
          <p:cNvSpPr>
            <a:spLocks noGrp="1"/>
          </p:cNvSpPr>
          <p:nvPr/>
        </p:nvSpPr>
        <p:spPr>
          <a:xfrm>
            <a:off x="8439150" y="278130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F2A62A"/>
                </a:solidFill>
              </a:defRPr>
            </a:pPr>
            <a:r>
              <a:rPr sz="1425" b="1">
                <a:solidFill>
                  <a:srgbClr val="F2A62A"/>
                </a:solidFill>
              </a:rPr>
              <a:t>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E93E3C6-FF40-4305-B2DB-1A40B6B6CF60}"/>
              </a:ext>
            </a:extLst>
          </p:cNvPr>
          <p:cNvSpPr>
            <a:spLocks noGrp="1"/>
          </p:cNvSpPr>
          <p:nvPr/>
        </p:nvSpPr>
        <p:spPr>
          <a:xfrm>
            <a:off x="8858250" y="27622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a–b parameter uncertainty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21F0FA-667D-4333-BC8E-BA149CBE3906}"/>
              </a:ext>
            </a:extLst>
          </p:cNvPr>
          <p:cNvSpPr>
            <a:spLocks noGrp="1"/>
          </p:cNvSpPr>
          <p:nvPr/>
        </p:nvSpPr>
        <p:spPr>
          <a:xfrm>
            <a:off x="8439150" y="339090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7989A"/>
                </a:solidFill>
              </a:defRPr>
            </a:pPr>
            <a:r>
              <a:rPr sz="1425" b="1">
                <a:solidFill>
                  <a:srgbClr val="07989A"/>
                </a:solidFill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E4440C8-3915-4AB4-9FB2-F32E4FCBD100}"/>
              </a:ext>
            </a:extLst>
          </p:cNvPr>
          <p:cNvSpPr>
            <a:spLocks noGrp="1"/>
          </p:cNvSpPr>
          <p:nvPr/>
        </p:nvSpPr>
        <p:spPr>
          <a:xfrm>
            <a:off x="8858250" y="33718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Maximum magnitude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88F81-AA29-467C-A47A-8C18F5C5900B}"/>
              </a:ext>
            </a:extLst>
          </p:cNvPr>
          <p:cNvSpPr>
            <a:spLocks noGrp="1"/>
          </p:cNvSpPr>
          <p:nvPr/>
        </p:nvSpPr>
        <p:spPr>
          <a:xfrm>
            <a:off x="8439150" y="4000500"/>
            <a:ext cx="28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5E91A0"/>
                </a:solidFill>
              </a:defRPr>
            </a:pPr>
            <a:r>
              <a:rPr sz="1425" b="1">
                <a:solidFill>
                  <a:srgbClr val="5E91A0"/>
                </a:solidFill>
              </a:rPr>
              <a:t>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56F1E8-9AEF-4B6D-BC3C-6731810C1858}"/>
              </a:ext>
            </a:extLst>
          </p:cNvPr>
          <p:cNvSpPr>
            <a:spLocks noGrp="1"/>
          </p:cNvSpPr>
          <p:nvPr/>
        </p:nvSpPr>
        <p:spPr>
          <a:xfrm>
            <a:off x="8858250" y="398145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073F4D"/>
                </a:solidFill>
              </a:defRPr>
            </a:pPr>
            <a:r>
              <a:rPr sz="1200" b="1">
                <a:solidFill>
                  <a:srgbClr val="073F4D"/>
                </a:solidFill>
              </a:rPr>
              <a:t>Zone and fault alternatives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09853FC-87B5-4219-B02A-8E319E8AD0BF}"/>
              </a:ext>
            </a:extLst>
          </p:cNvPr>
          <p:cNvSpPr>
            <a:spLocks noGrp="1"/>
          </p:cNvSpPr>
          <p:nvPr/>
        </p:nvSpPr>
        <p:spPr>
          <a:xfrm>
            <a:off x="8439150" y="4762500"/>
            <a:ext cx="2705100" cy="876300"/>
          </a:xfrm>
          <a:prstGeom prst="roundRect">
            <a:avLst>
              <a:gd name="adj" fmla="val 13043"/>
            </a:avLst>
          </a:prstGeom>
          <a:solidFill>
            <a:srgbClr val="073F4D"/>
          </a:solidFill>
          <a:ln w="0">
            <a:noFill/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83D5863-3EF7-4AC5-9471-26A002A7F423}"/>
              </a:ext>
            </a:extLst>
          </p:cNvPr>
          <p:cNvSpPr>
            <a:spLocks noGrp="1"/>
          </p:cNvSpPr>
          <p:nvPr/>
        </p:nvSpPr>
        <p:spPr>
          <a:xfrm>
            <a:off x="8667750" y="4914900"/>
            <a:ext cx="22479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Alternative source assumptions are propagated through PSHA.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9C9185-84C3-4005-B04A-C570C82DADCF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05F52-B606-4DDB-8486-ED7D7C128216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lang="en-US" sz="825" b="1" dirty="0">
                <a:solidFill>
                  <a:srgbClr val="8CA0A5"/>
                </a:solidFill>
              </a:rPr>
              <a:t>08</a:t>
            </a:r>
            <a:endParaRPr sz="825" b="1" dirty="0">
              <a:solidFill>
                <a:srgbClr val="8CA0A5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B9239062-7B49-4DF1-8898-D6A3FB5D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1" y="1555394"/>
            <a:ext cx="6971326" cy="382958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2409C31-71F7-4DEB-AA2A-DAE7CCA52F9E}"/>
              </a:ext>
            </a:extLst>
          </p:cNvPr>
          <p:cNvSpPr txBox="1"/>
          <p:nvPr/>
        </p:nvSpPr>
        <p:spPr>
          <a:xfrm>
            <a:off x="6877569" y="6296858"/>
            <a:ext cx="53270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600" b="0">
                <a:solidFill>
                  <a:srgbClr val="8CA0A5"/>
                </a:solidFill>
              </a:defRPr>
            </a:pPr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Ankhtsetseg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D., Odonbaatar Ch.,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Bayasgalan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Demberel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Baatarsuren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G., Battogtokh D.,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Bayarsaikhan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Dembereldulam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Amarmend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Dorjdavaa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M, 2020, The preliminary seismotectonic map of Mongolia,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Геофизик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Одон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орон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судлал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N7, 25-37, 2020</a:t>
            </a:r>
            <a:r>
              <a:rPr lang="mn-M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FE4A107-9364-4C8C-912F-23C1DCFE435A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13823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C017AB5-BFF4-46A7-8034-86C88077BEE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INTEGRATED SOURCE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31495B-D1EC-41B5-9917-309E3D23D437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current model combines 19 zones with ≈80 faults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DAEC65F-2521-4A36-9B56-9ADB0035E23E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43DB10-F6C6-4E69-8F17-F711A1D502E2}"/>
              </a:ext>
            </a:extLst>
          </p:cNvPr>
          <p:cNvSpPr>
            <a:spLocks noGrp="1"/>
          </p:cNvSpPr>
          <p:nvPr/>
        </p:nvSpPr>
        <p:spPr>
          <a:xfrm>
            <a:off x="11144250" y="3048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587078"/>
                </a:solidFill>
              </a:defRPr>
            </a:pPr>
            <a:r>
              <a:rPr sz="900" b="1">
                <a:solidFill>
                  <a:srgbClr val="587078"/>
                </a:solidFill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A21B75-3FBE-44D8-9193-B5541A8859D6}"/>
              </a:ext>
            </a:extLst>
          </p:cNvPr>
          <p:cNvSpPr>
            <a:spLocks noGrp="1"/>
          </p:cNvSpPr>
          <p:nvPr/>
        </p:nvSpPr>
        <p:spPr>
          <a:xfrm>
            <a:off x="895350" y="1733550"/>
            <a:ext cx="2190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350" b="1">
                <a:solidFill>
                  <a:srgbClr val="087F83"/>
                </a:solidFill>
              </a:defRPr>
            </a:pPr>
            <a:r>
              <a:rPr sz="4350" b="1">
                <a:solidFill>
                  <a:srgbClr val="087F83"/>
                </a:solidFill>
              </a:rPr>
              <a:t>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51E3A6-2351-45F0-AE02-A1619F4FF5FA}"/>
              </a:ext>
            </a:extLst>
          </p:cNvPr>
          <p:cNvSpPr>
            <a:spLocks noGrp="1"/>
          </p:cNvSpPr>
          <p:nvPr/>
        </p:nvSpPr>
        <p:spPr>
          <a:xfrm>
            <a:off x="895350" y="2457450"/>
            <a:ext cx="2333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17313A"/>
                </a:solidFill>
              </a:defRPr>
            </a:pPr>
            <a:r>
              <a:rPr sz="1350" b="1">
                <a:solidFill>
                  <a:srgbClr val="17313A"/>
                </a:solidFill>
              </a:rPr>
              <a:t>SEISMIC SOURCE ZONES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EEB3EB-9EF0-4B48-9B04-6F56FC03CFF6}"/>
              </a:ext>
            </a:extLst>
          </p:cNvPr>
          <p:cNvSpPr>
            <a:spLocks noGrp="1"/>
          </p:cNvSpPr>
          <p:nvPr/>
        </p:nvSpPr>
        <p:spPr>
          <a:xfrm>
            <a:off x="3619500" y="1733550"/>
            <a:ext cx="2190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350" b="1">
                <a:solidFill>
                  <a:srgbClr val="D84A3A"/>
                </a:solidFill>
              </a:defRPr>
            </a:pPr>
            <a:r>
              <a:rPr sz="4350" b="1">
                <a:solidFill>
                  <a:srgbClr val="D84A3A"/>
                </a:solidFill>
              </a:rPr>
              <a:t>≈80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70E58A-EFBB-4794-A168-042354F44068}"/>
              </a:ext>
            </a:extLst>
          </p:cNvPr>
          <p:cNvSpPr>
            <a:spLocks noGrp="1"/>
          </p:cNvSpPr>
          <p:nvPr/>
        </p:nvSpPr>
        <p:spPr>
          <a:xfrm>
            <a:off x="3619500" y="2457450"/>
            <a:ext cx="2333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17313A"/>
                </a:solidFill>
              </a:defRPr>
            </a:pPr>
            <a:r>
              <a:rPr sz="1350" b="1">
                <a:solidFill>
                  <a:srgbClr val="17313A"/>
                </a:solidFill>
              </a:rPr>
              <a:t>ACTIVE FAULT RUPTURE SOURCES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15FD7D-2657-41FD-92FA-D321C95CA9F9}"/>
              </a:ext>
            </a:extLst>
          </p:cNvPr>
          <p:cNvSpPr>
            <a:spLocks noGrp="1"/>
          </p:cNvSpPr>
          <p:nvPr/>
        </p:nvSpPr>
        <p:spPr>
          <a:xfrm>
            <a:off x="6667500" y="1524000"/>
            <a:ext cx="4476750" cy="3048000"/>
          </a:xfrm>
          <a:prstGeom prst="roundRect">
            <a:avLst>
              <a:gd name="adj" fmla="val 7500"/>
            </a:avLst>
          </a:prstGeom>
          <a:solidFill>
            <a:srgbClr val="073B4C"/>
          </a:solidFill>
          <a:ln w="9525">
            <a:solidFill>
              <a:srgbClr val="073B4C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16FC7C-8A73-4F4C-9C98-B1CB8D1F3B55}"/>
              </a:ext>
            </a:extLst>
          </p:cNvPr>
          <p:cNvSpPr>
            <a:spLocks noGrp="1"/>
          </p:cNvSpPr>
          <p:nvPr/>
        </p:nvSpPr>
        <p:spPr>
          <a:xfrm>
            <a:off x="7000875" y="1809750"/>
            <a:ext cx="3810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Integrated model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C2104A-0728-4AB9-8F0D-7DC3077F3594}"/>
              </a:ext>
            </a:extLst>
          </p:cNvPr>
          <p:cNvSpPr>
            <a:spLocks noGrp="1"/>
          </p:cNvSpPr>
          <p:nvPr/>
        </p:nvSpPr>
        <p:spPr>
          <a:xfrm>
            <a:off x="7000875" y="2381250"/>
            <a:ext cx="37147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E4F2F0"/>
                </a:solidFill>
              </a:defRPr>
            </a:pPr>
            <a:r>
              <a:rPr sz="1575" b="0">
                <a:solidFill>
                  <a:srgbClr val="E4F2F0"/>
                </a:solidFill>
              </a:rPr>
              <a:t>Area sources provide nationwide coverage.</a:t>
            </a:r>
          </a:p>
          <a:p>
            <a:endParaRPr sz="1575" b="0">
              <a:solidFill>
                <a:srgbClr val="E4F2F0"/>
              </a:solidFill>
            </a:endParaRPr>
          </a:p>
          <a:p>
            <a:pPr algn="l">
              <a:buNone/>
              <a:defRPr sz="1575" b="0">
                <a:solidFill>
                  <a:srgbClr val="E4F2F0"/>
                </a:solidFill>
              </a:defRPr>
            </a:pPr>
            <a:r>
              <a:rPr sz="1575" b="0">
                <a:solidFill>
                  <a:srgbClr val="E4F2F0"/>
                </a:solidFill>
              </a:rPr>
              <a:t>Fault sources preserve localized rupture potential.</a:t>
            </a:r>
          </a:p>
          <a:p>
            <a:endParaRPr sz="1575" b="0">
              <a:solidFill>
                <a:srgbClr val="E4F2F0"/>
              </a:solidFill>
            </a:endParaRPr>
          </a:p>
          <a:p>
            <a:pPr algn="l">
              <a:buNone/>
              <a:defRPr sz="1575" b="0">
                <a:solidFill>
                  <a:srgbClr val="E4F2F0"/>
                </a:solidFill>
              </a:defRPr>
            </a:pPr>
            <a:r>
              <a:rPr sz="1575" b="0">
                <a:solidFill>
                  <a:srgbClr val="E4F2F0"/>
                </a:solidFill>
              </a:rPr>
              <a:t>Their integration represents Mongolia’s observed seismicity and active tectonic setting.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A81CC4-EA36-416C-9E4F-F4418C47374E}"/>
              </a:ext>
            </a:extLst>
          </p:cNvPr>
          <p:cNvSpPr>
            <a:spLocks noGrp="1"/>
          </p:cNvSpPr>
          <p:nvPr/>
        </p:nvSpPr>
        <p:spPr>
          <a:xfrm>
            <a:off x="895350" y="4238625"/>
            <a:ext cx="5238750" cy="1095375"/>
          </a:xfrm>
          <a:prstGeom prst="roundRect">
            <a:avLst>
              <a:gd name="adj" fmla="val 15652"/>
            </a:avLst>
          </a:prstGeom>
          <a:solidFill>
            <a:srgbClr val="DFF3F0"/>
          </a:solidFill>
          <a:ln w="9525">
            <a:solidFill>
              <a:srgbClr val="DFF3F0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A8260D-6525-4A67-8A0E-B8794C4195EF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87F83"/>
                </a:solidFill>
              </a:defRPr>
            </a:pPr>
            <a:r>
              <a:rPr sz="1350" b="1">
                <a:solidFill>
                  <a:srgbClr val="087F83"/>
                </a:solidFill>
              </a:rPr>
              <a:t>Coverage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7DEBC9-DE57-43D1-9BF3-3D4BD32298E7}"/>
              </a:ext>
            </a:extLst>
          </p:cNvPr>
          <p:cNvSpPr>
            <a:spLocks noGrp="1"/>
          </p:cNvSpPr>
          <p:nvPr/>
        </p:nvSpPr>
        <p:spPr>
          <a:xfrm>
            <a:off x="1143000" y="4714875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073B4C"/>
                </a:solidFill>
              </a:defRPr>
            </a:pPr>
            <a:r>
              <a:rPr sz="1575" b="1">
                <a:solidFill>
                  <a:srgbClr val="073B4C"/>
                </a:solidFill>
              </a:rPr>
              <a:t>No region is left without a source representation.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79C654-5E52-46E3-8173-6B9580B40664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972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87F83"/>
                </a:solidFill>
              </a:defRPr>
            </a:pPr>
            <a:r>
              <a:rPr sz="2100" b="1">
                <a:solidFill>
                  <a:srgbClr val="087F83"/>
                </a:solidFill>
              </a:rPr>
              <a:t>This is the core scientific result.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4A5EC1-1A87-48C2-BD7B-A6AEAED04C84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723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" b="0">
                <a:solidFill>
                  <a:srgbClr val="587078"/>
                </a:solidFill>
              </a:defRPr>
            </a:pPr>
            <a:r>
              <a:rPr sz="750" b="0">
                <a:solidFill>
                  <a:srgbClr val="587078"/>
                </a:solidFill>
              </a:rPr>
              <a:t>IAG Mongolia • ANSO–MAS 2026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156D2A-EC05-4F9F-B251-1D9068430F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3A8023-A1D6-44C1-9B2A-2DBAE3838D79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476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07989A"/>
                </a:solidFill>
              </a:defRPr>
            </a:pPr>
            <a:r>
              <a:rPr sz="900" b="1">
                <a:solidFill>
                  <a:srgbClr val="07989A"/>
                </a:solidFill>
              </a:rPr>
              <a:t>INTEGRATED SOURCE MODEL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FA1FBA-AA12-41D4-B96E-A3495AAB9048}"/>
              </a:ext>
            </a:extLst>
          </p:cNvPr>
          <p:cNvSpPr>
            <a:spLocks noGrp="1"/>
          </p:cNvSpPr>
          <p:nvPr/>
        </p:nvSpPr>
        <p:spPr>
          <a:xfrm>
            <a:off x="609600" y="73342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73F4D"/>
                </a:solidFill>
              </a:defRPr>
            </a:pPr>
            <a:r>
              <a:rPr sz="2025" b="1" dirty="0">
                <a:solidFill>
                  <a:srgbClr val="073F4D"/>
                </a:solidFill>
              </a:rPr>
              <a:t>Fourteen area zones and ~80 </a:t>
            </a:r>
            <a:r>
              <a:rPr lang="en-US" sz="2025" b="1" dirty="0">
                <a:solidFill>
                  <a:srgbClr val="073F4D"/>
                </a:solidFill>
              </a:rPr>
              <a:t>active </a:t>
            </a:r>
            <a:r>
              <a:rPr sz="2025" b="1" dirty="0">
                <a:solidFill>
                  <a:srgbClr val="073F4D"/>
                </a:solidFill>
              </a:rPr>
              <a:t>fault sources form the national model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B20C29-EF68-49A5-BF04-ADACBD2BE6DA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9525"/>
          </a:xfrm>
          <a:prstGeom prst="rect">
            <a:avLst/>
          </a:prstGeom>
          <a:solidFill>
            <a:srgbClr val="D7E2E3"/>
          </a:solidFill>
          <a:ln w="0">
            <a:solidFill>
              <a:srgbClr val="D7E2E3"/>
            </a:solidFill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D72C351-70B7-407A-A8F6-5E827934E41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9A8E2B-A737-47AC-BECD-89B31796BE58}"/>
              </a:ext>
            </a:extLst>
          </p:cNvPr>
          <p:cNvSpPr>
            <a:spLocks noGrp="1"/>
          </p:cNvSpPr>
          <p:nvPr/>
        </p:nvSpPr>
        <p:spPr>
          <a:xfrm>
            <a:off x="657225" y="6043377"/>
            <a:ext cx="714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0">
                <a:solidFill>
                  <a:srgbClr val="637B82"/>
                </a:solidFill>
              </a:defRPr>
            </a:pPr>
            <a:r>
              <a:rPr sz="1050" b="0" dirty="0">
                <a:solidFill>
                  <a:srgbClr val="637B82"/>
                </a:solidFill>
              </a:rPr>
              <a:t>Area zones follow seismicity and tectonic structure; fault sources require evidence of recent activity.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C9EB1D-CFE5-485A-B5D8-3BCDD98188AD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9B08FCD-4AB9-4D6B-87D1-6C7D78015A23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 dirty="0">
                <a:solidFill>
                  <a:srgbClr val="8CA0A5"/>
                </a:solidFill>
              </a:rPr>
              <a:t>0</a:t>
            </a:r>
            <a:r>
              <a:rPr lang="en-US" sz="825" b="1" dirty="0">
                <a:solidFill>
                  <a:srgbClr val="8CA0A5"/>
                </a:solidFill>
              </a:rPr>
              <a:t>9</a:t>
            </a:r>
            <a:endParaRPr sz="825" b="1" dirty="0">
              <a:solidFill>
                <a:srgbClr val="8CA0A5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843C893-6C8A-49BF-B19F-62468F5CF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78" y="1282794"/>
            <a:ext cx="7277107" cy="467630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DC9E8D3-A371-4E06-8397-81FC97EB806E}"/>
              </a:ext>
            </a:extLst>
          </p:cNvPr>
          <p:cNvSpPr txBox="1"/>
          <p:nvPr/>
        </p:nvSpPr>
        <p:spPr>
          <a:xfrm>
            <a:off x="6877569" y="6272144"/>
            <a:ext cx="53270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600" b="0">
                <a:solidFill>
                  <a:srgbClr val="8CA0A5"/>
                </a:solidFill>
              </a:defRPr>
            </a:pPr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Ankhtsetseg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D., Odonbaatar Ch.,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Bayasgalan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Demberel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Baatarsuren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G., Battogtokh D.,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Bayarsaikhan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Dembereldulam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Amarmend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Dorjdavaa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M, 2020, The preliminary seismotectonic map of Mongolia,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Геофизик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Одон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орон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судлал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N7, 25-37, 2020</a:t>
            </a:r>
            <a:r>
              <a:rPr lang="mn-MN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D4B5E03-5F07-4A47-9D15-916C5D9D9307}"/>
              </a:ext>
            </a:extLst>
          </p:cNvPr>
          <p:cNvSpPr>
            <a:spLocks noGrp="1"/>
          </p:cNvSpPr>
          <p:nvPr/>
        </p:nvSpPr>
        <p:spPr>
          <a:xfrm>
            <a:off x="7720034" y="1550006"/>
            <a:ext cx="4343252" cy="2192785"/>
          </a:xfrm>
          <a:prstGeom prst="roundRect">
            <a:avLst>
              <a:gd name="adj" fmla="val 5333"/>
            </a:avLst>
          </a:prstGeom>
          <a:solidFill>
            <a:srgbClr val="DDF3F0"/>
          </a:solidFill>
          <a:ln w="0">
            <a:noFill/>
            <a:prstDash val="solid"/>
          </a:ln>
        </p:spPr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80311CA-22AF-46D2-B1A7-3A7BE97F059C}"/>
              </a:ext>
            </a:extLst>
          </p:cNvPr>
          <p:cNvSpPr>
            <a:spLocks noGrp="1"/>
          </p:cNvSpPr>
          <p:nvPr/>
        </p:nvSpPr>
        <p:spPr>
          <a:xfrm>
            <a:off x="7720034" y="3854751"/>
            <a:ext cx="4343252" cy="2124380"/>
          </a:xfrm>
          <a:prstGeom prst="roundRect">
            <a:avLst>
              <a:gd name="adj" fmla="val 7843"/>
            </a:avLst>
          </a:prstGeom>
          <a:solidFill>
            <a:srgbClr val="FFF2E8"/>
          </a:solidFill>
          <a:ln w="0">
            <a:noFill/>
            <a:prstDash val="solid"/>
          </a:ln>
        </p:spPr>
      </p:sp>
      <p:graphicFrame>
        <p:nvGraphicFramePr>
          <p:cNvPr id="37" name="Seismic activity and recurrence rate by zone — bars only">
            <a:extLst>
              <a:ext uri="{FF2B5EF4-FFF2-40B4-BE49-F238E27FC236}">
                <a16:creationId xmlns:a16="http://schemas.microsoft.com/office/drawing/2014/main" id="{31FB68B0-010C-4937-B3D7-F821932BCE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872279"/>
              </p:ext>
            </p:extLst>
          </p:nvPr>
        </p:nvGraphicFramePr>
        <p:xfrm>
          <a:off x="7929435" y="3959831"/>
          <a:ext cx="3943350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Chart">
            <a:extLst>
              <a:ext uri="{FF2B5EF4-FFF2-40B4-BE49-F238E27FC236}">
                <a16:creationId xmlns:a16="http://schemas.microsoft.com/office/drawing/2014/main" id="{BE5861F6-D006-4BF5-9138-903F1808CE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122759"/>
              </p:ext>
            </p:extLst>
          </p:nvPr>
        </p:nvGraphicFramePr>
        <p:xfrm>
          <a:off x="7929435" y="1654781"/>
          <a:ext cx="3943350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3E9594B7-8F9F-467F-85B9-070482F568C3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848305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EA4625C-A1E7-4E9A-9691-A2D8B86E1A5F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 dirty="0">
                <a:solidFill>
                  <a:srgbClr val="087F83"/>
                </a:solidFill>
              </a:rPr>
              <a:t>HAZARD CALCULATION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4883F8-E3C2-4F3D-8229-D3A8E86E3D7D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18FCF5-339A-4CD5-97D2-E111394DAB62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10</a:t>
            </a:r>
          </a:p>
        </p:txBody>
      </p:sp>
      <p:sp>
        <p:nvSpPr>
          <p:cNvPr id="36" name="Straight Connector 35">
            <a:extLst>
              <a:ext uri="{FF2B5EF4-FFF2-40B4-BE49-F238E27FC236}">
                <a16:creationId xmlns:a16="http://schemas.microsoft.com/office/drawing/2014/main" id="{0F89F78F-53E7-407F-A149-6CCD20942487}"/>
              </a:ext>
            </a:extLst>
          </p:cNvPr>
          <p:cNvSpPr>
            <a:spLocks noGrp="1"/>
          </p:cNvSpPr>
          <p:nvPr/>
        </p:nvSpPr>
        <p:spPr>
          <a:xfrm>
            <a:off x="1508594" y="1492868"/>
            <a:ext cx="12870" cy="4064873"/>
          </a:xfrm>
          <a:prstGeom prst="line">
            <a:avLst/>
          </a:prstGeom>
          <a:ln w="38100">
            <a:solidFill>
              <a:srgbClr val="14B8A6"/>
            </a:solidFill>
            <a:prstDash val="solid"/>
          </a:ln>
        </p:spPr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1CADD90-190F-40D1-9AF9-0F5F7D0E020B}"/>
              </a:ext>
            </a:extLst>
          </p:cNvPr>
          <p:cNvSpPr>
            <a:spLocks noGrp="1"/>
          </p:cNvSpPr>
          <p:nvPr/>
        </p:nvSpPr>
        <p:spPr>
          <a:xfrm>
            <a:off x="902820" y="948239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087F83"/>
          </a:solidFill>
          <a:ln w="9525">
            <a:solidFill>
              <a:srgbClr val="087F83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F1F9A8-0C3E-4EA6-A97D-4D417902B5B4}"/>
              </a:ext>
            </a:extLst>
          </p:cNvPr>
          <p:cNvSpPr>
            <a:spLocks noGrp="1"/>
          </p:cNvSpPr>
          <p:nvPr/>
        </p:nvSpPr>
        <p:spPr>
          <a:xfrm>
            <a:off x="981045" y="1091115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 dirty="0">
                <a:solidFill>
                  <a:srgbClr val="FFFFFF"/>
                </a:solidFill>
              </a:rPr>
              <a:t>SOURCE MODEL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49AFA44-0565-4F2B-A59B-B7004F2A6D21}"/>
              </a:ext>
            </a:extLst>
          </p:cNvPr>
          <p:cNvSpPr>
            <a:spLocks noGrp="1"/>
          </p:cNvSpPr>
          <p:nvPr/>
        </p:nvSpPr>
        <p:spPr>
          <a:xfrm>
            <a:off x="1016673" y="1510215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DDF4F1"/>
                </a:solidFill>
              </a:defRPr>
            </a:pPr>
            <a:r>
              <a:rPr sz="1050" b="0" dirty="0">
                <a:solidFill>
                  <a:srgbClr val="DDF4F1"/>
                </a:solidFill>
              </a:rPr>
              <a:t>Geometry + rates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1C5965A-7AA5-497B-B108-D101DA2D19F3}"/>
              </a:ext>
            </a:extLst>
          </p:cNvPr>
          <p:cNvSpPr>
            <a:spLocks noGrp="1"/>
          </p:cNvSpPr>
          <p:nvPr/>
        </p:nvSpPr>
        <p:spPr>
          <a:xfrm>
            <a:off x="901246" y="2084672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0A3567C-5DDD-4D58-9A94-3B112A5FFC96}"/>
              </a:ext>
            </a:extLst>
          </p:cNvPr>
          <p:cNvSpPr>
            <a:spLocks noGrp="1"/>
          </p:cNvSpPr>
          <p:nvPr/>
        </p:nvSpPr>
        <p:spPr>
          <a:xfrm>
            <a:off x="991347" y="2227548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GROUND MOTION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ED015A-FCD1-4F8B-839C-8DCBA03FE5DF}"/>
              </a:ext>
            </a:extLst>
          </p:cNvPr>
          <p:cNvSpPr>
            <a:spLocks noGrp="1"/>
          </p:cNvSpPr>
          <p:nvPr/>
        </p:nvSpPr>
        <p:spPr>
          <a:xfrm>
            <a:off x="991346" y="2646648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GM models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A114DF3-9365-495E-955F-1DBD0C64AC79}"/>
              </a:ext>
            </a:extLst>
          </p:cNvPr>
          <p:cNvSpPr>
            <a:spLocks noGrp="1"/>
          </p:cNvSpPr>
          <p:nvPr/>
        </p:nvSpPr>
        <p:spPr>
          <a:xfrm>
            <a:off x="911435" y="3139983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157677F-3714-4275-946C-28D1F7ACA12E}"/>
              </a:ext>
            </a:extLst>
          </p:cNvPr>
          <p:cNvSpPr>
            <a:spLocks noGrp="1"/>
          </p:cNvSpPr>
          <p:nvPr/>
        </p:nvSpPr>
        <p:spPr>
          <a:xfrm>
            <a:off x="1001536" y="3282859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INTEGRATION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E0FCCC9-E1CC-4D91-98C0-B225F2CAC702}"/>
              </a:ext>
            </a:extLst>
          </p:cNvPr>
          <p:cNvSpPr>
            <a:spLocks noGrp="1"/>
          </p:cNvSpPr>
          <p:nvPr/>
        </p:nvSpPr>
        <p:spPr>
          <a:xfrm>
            <a:off x="989660" y="3701959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All sources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B42A1CD-92ED-466F-896F-C98C6106F7DA}"/>
              </a:ext>
            </a:extLst>
          </p:cNvPr>
          <p:cNvSpPr>
            <a:spLocks noGrp="1"/>
          </p:cNvSpPr>
          <p:nvPr/>
        </p:nvSpPr>
        <p:spPr>
          <a:xfrm>
            <a:off x="911435" y="4213354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FE2343C-ABE4-47ED-B435-5C888326B8A0}"/>
              </a:ext>
            </a:extLst>
          </p:cNvPr>
          <p:cNvSpPr>
            <a:spLocks noGrp="1"/>
          </p:cNvSpPr>
          <p:nvPr/>
        </p:nvSpPr>
        <p:spPr>
          <a:xfrm>
            <a:off x="1013414" y="4356230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HAZARD CURVE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E0B731-8FBA-429F-9FBB-FD503F16AF2D}"/>
              </a:ext>
            </a:extLst>
          </p:cNvPr>
          <p:cNvSpPr>
            <a:spLocks noGrp="1"/>
          </p:cNvSpPr>
          <p:nvPr/>
        </p:nvSpPr>
        <p:spPr>
          <a:xfrm>
            <a:off x="977793" y="4775330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Annual exceedance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E7CB5ACC-7955-4F53-ADD2-24A1BE49B351}"/>
              </a:ext>
            </a:extLst>
          </p:cNvPr>
          <p:cNvSpPr>
            <a:spLocks noGrp="1"/>
          </p:cNvSpPr>
          <p:nvPr/>
        </p:nvSpPr>
        <p:spPr>
          <a:xfrm>
            <a:off x="906967" y="5456844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921FDA1-EB3F-482B-B5C4-B850B8671B93}"/>
              </a:ext>
            </a:extLst>
          </p:cNvPr>
          <p:cNvSpPr>
            <a:spLocks noGrp="1"/>
          </p:cNvSpPr>
          <p:nvPr/>
        </p:nvSpPr>
        <p:spPr>
          <a:xfrm>
            <a:off x="1004778" y="5556076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MAPS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B795D2-02F9-4998-A535-F75B657408F0}"/>
              </a:ext>
            </a:extLst>
          </p:cNvPr>
          <p:cNvSpPr>
            <a:spLocks noGrp="1"/>
          </p:cNvSpPr>
          <p:nvPr/>
        </p:nvSpPr>
        <p:spPr>
          <a:xfrm>
            <a:off x="985325" y="5814535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 dirty="0">
                <a:solidFill>
                  <a:srgbClr val="587078"/>
                </a:solidFill>
              </a:rPr>
              <a:t>Design levels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1075445-071A-4A82-98D6-F6B299AC43F8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2C7ECB4D-EA0D-4166-8047-FBE23429C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664" y="235144"/>
            <a:ext cx="6764928" cy="633710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C8638DC-9417-4B46-8E74-74147F33CFF4}"/>
              </a:ext>
            </a:extLst>
          </p:cNvPr>
          <p:cNvSpPr txBox="1"/>
          <p:nvPr/>
        </p:nvSpPr>
        <p:spPr>
          <a:xfrm>
            <a:off x="5388827" y="6438235"/>
            <a:ext cx="66340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600" b="0">
                <a:solidFill>
                  <a:srgbClr val="8CA0A5"/>
                </a:solidFill>
              </a:defRPr>
            </a:pPr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ODPSHA program, Odonbaatar Chimed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95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EA4625C-A1E7-4E9A-9691-A2D8B86E1A5F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HAZARD CALCULATION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DCEA40-F78A-4B27-81F7-105FB159D774}"/>
              </a:ext>
            </a:extLst>
          </p:cNvPr>
          <p:cNvSpPr>
            <a:spLocks noGrp="1"/>
          </p:cNvSpPr>
          <p:nvPr/>
        </p:nvSpPr>
        <p:spPr>
          <a:xfrm>
            <a:off x="2871443" y="498531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 dirty="0">
                <a:solidFill>
                  <a:srgbClr val="073B4C"/>
                </a:solidFill>
              </a:rPr>
              <a:t>Source geometry and recurrence are integrated in PSHA</a:t>
            </a:r>
            <a:r>
              <a:rPr lang="en-US" sz="2625" b="1" dirty="0">
                <a:solidFill>
                  <a:srgbClr val="073B4C"/>
                </a:solidFill>
              </a:rPr>
              <a:t>:</a:t>
            </a:r>
          </a:p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lang="en-CA" sz="2625" b="1" dirty="0">
                <a:solidFill>
                  <a:srgbClr val="073B4C"/>
                </a:solidFill>
              </a:rPr>
              <a:t>Case study of </a:t>
            </a:r>
            <a:r>
              <a:rPr lang="en-CA" sz="2625" b="1" dirty="0" err="1">
                <a:solidFill>
                  <a:srgbClr val="073B4C"/>
                </a:solidFill>
              </a:rPr>
              <a:t>Bayankhongor</a:t>
            </a:r>
            <a:r>
              <a:rPr lang="en-CA" sz="2625" b="1" dirty="0">
                <a:solidFill>
                  <a:srgbClr val="073B4C"/>
                </a:solidFill>
              </a:rPr>
              <a:t> province</a:t>
            </a:r>
            <a:endParaRPr sz="2625" b="1" dirty="0">
              <a:solidFill>
                <a:srgbClr val="073B4C"/>
              </a:solidFill>
            </a:endParaRP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C2A999-5DAE-4F43-B6F7-E3BB59092DD6}"/>
              </a:ext>
            </a:extLst>
          </p:cNvPr>
          <p:cNvSpPr>
            <a:spLocks noGrp="1"/>
          </p:cNvSpPr>
          <p:nvPr/>
        </p:nvSpPr>
        <p:spPr>
          <a:xfrm>
            <a:off x="7746194" y="1200150"/>
            <a:ext cx="90214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1DBB151C-E401-46B9-B5B0-0B6540CE4E17}"/>
              </a:ext>
            </a:extLst>
          </p:cNvPr>
          <p:cNvSpPr>
            <a:spLocks noGrp="1"/>
          </p:cNvSpPr>
          <p:nvPr/>
        </p:nvSpPr>
        <p:spPr>
          <a:xfrm>
            <a:off x="1261457" y="1697153"/>
            <a:ext cx="12870" cy="4064873"/>
          </a:xfrm>
          <a:prstGeom prst="line">
            <a:avLst/>
          </a:prstGeom>
          <a:ln w="38100">
            <a:solidFill>
              <a:srgbClr val="14B8A6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214895-F917-4825-B24B-FA8AEC83AADD}"/>
              </a:ext>
            </a:extLst>
          </p:cNvPr>
          <p:cNvSpPr>
            <a:spLocks noGrp="1"/>
          </p:cNvSpPr>
          <p:nvPr/>
        </p:nvSpPr>
        <p:spPr>
          <a:xfrm>
            <a:off x="655683" y="1152524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087F83"/>
          </a:solidFill>
          <a:ln w="9525">
            <a:solidFill>
              <a:srgbClr val="087F83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437E6-F0C0-4626-A97B-A24179FBF06C}"/>
              </a:ext>
            </a:extLst>
          </p:cNvPr>
          <p:cNvSpPr>
            <a:spLocks noGrp="1"/>
          </p:cNvSpPr>
          <p:nvPr/>
        </p:nvSpPr>
        <p:spPr>
          <a:xfrm>
            <a:off x="733908" y="1295400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 dirty="0">
                <a:solidFill>
                  <a:srgbClr val="FFFFFF"/>
                </a:solidFill>
              </a:rPr>
              <a:t>SOURCE MODEL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DE8B4-B58A-4B08-8F4C-5B63FC53EB2F}"/>
              </a:ext>
            </a:extLst>
          </p:cNvPr>
          <p:cNvSpPr>
            <a:spLocks noGrp="1"/>
          </p:cNvSpPr>
          <p:nvPr/>
        </p:nvSpPr>
        <p:spPr>
          <a:xfrm>
            <a:off x="769536" y="1714500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DDF4F1"/>
                </a:solidFill>
              </a:defRPr>
            </a:pPr>
            <a:r>
              <a:rPr sz="1050" b="0" dirty="0">
                <a:solidFill>
                  <a:srgbClr val="DDF4F1"/>
                </a:solidFill>
              </a:rPr>
              <a:t>Geometry + rates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5DBA33B-0CB3-4B63-B483-DE25AACECB72}"/>
              </a:ext>
            </a:extLst>
          </p:cNvPr>
          <p:cNvSpPr>
            <a:spLocks noGrp="1"/>
          </p:cNvSpPr>
          <p:nvPr/>
        </p:nvSpPr>
        <p:spPr>
          <a:xfrm>
            <a:off x="654109" y="2288957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A09E7C-97BD-4203-AF41-F151A0A6BD72}"/>
              </a:ext>
            </a:extLst>
          </p:cNvPr>
          <p:cNvSpPr>
            <a:spLocks noGrp="1"/>
          </p:cNvSpPr>
          <p:nvPr/>
        </p:nvSpPr>
        <p:spPr>
          <a:xfrm>
            <a:off x="744210" y="2431833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GROUND MOTION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2FF00A-16EF-4518-8981-FC5A3F809456}"/>
              </a:ext>
            </a:extLst>
          </p:cNvPr>
          <p:cNvSpPr>
            <a:spLocks noGrp="1"/>
          </p:cNvSpPr>
          <p:nvPr/>
        </p:nvSpPr>
        <p:spPr>
          <a:xfrm>
            <a:off x="744209" y="2850933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GM models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7AB5967-A4D1-4740-BED7-72E0200DDEF0}"/>
              </a:ext>
            </a:extLst>
          </p:cNvPr>
          <p:cNvSpPr>
            <a:spLocks noGrp="1"/>
          </p:cNvSpPr>
          <p:nvPr/>
        </p:nvSpPr>
        <p:spPr>
          <a:xfrm>
            <a:off x="664298" y="3344268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B34DCA-9209-4BF9-B899-9587A617670E}"/>
              </a:ext>
            </a:extLst>
          </p:cNvPr>
          <p:cNvSpPr>
            <a:spLocks noGrp="1"/>
          </p:cNvSpPr>
          <p:nvPr/>
        </p:nvSpPr>
        <p:spPr>
          <a:xfrm>
            <a:off x="754399" y="3487144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INTEGRATION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3DDD75-1064-42AC-9554-19DE45925C90}"/>
              </a:ext>
            </a:extLst>
          </p:cNvPr>
          <p:cNvSpPr>
            <a:spLocks noGrp="1"/>
          </p:cNvSpPr>
          <p:nvPr/>
        </p:nvSpPr>
        <p:spPr>
          <a:xfrm>
            <a:off x="742523" y="3906244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All sources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3D3718F-610A-4540-BF3D-053C3FA2E965}"/>
              </a:ext>
            </a:extLst>
          </p:cNvPr>
          <p:cNvSpPr>
            <a:spLocks noGrp="1"/>
          </p:cNvSpPr>
          <p:nvPr/>
        </p:nvSpPr>
        <p:spPr>
          <a:xfrm>
            <a:off x="664298" y="4417639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C2E916-6E31-42C5-8265-8A796CE24C7E}"/>
              </a:ext>
            </a:extLst>
          </p:cNvPr>
          <p:cNvSpPr>
            <a:spLocks noGrp="1"/>
          </p:cNvSpPr>
          <p:nvPr/>
        </p:nvSpPr>
        <p:spPr>
          <a:xfrm>
            <a:off x="766277" y="4560515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HAZARD CURVE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26005D-D253-4A83-BD7D-0963CB6453DC}"/>
              </a:ext>
            </a:extLst>
          </p:cNvPr>
          <p:cNvSpPr>
            <a:spLocks noGrp="1"/>
          </p:cNvSpPr>
          <p:nvPr/>
        </p:nvSpPr>
        <p:spPr>
          <a:xfrm>
            <a:off x="730656" y="4979615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>
                <a:solidFill>
                  <a:srgbClr val="587078"/>
                </a:solidFill>
              </a:rPr>
              <a:t>Annual exceedance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5C7174-6A1D-4D5A-83CB-CB02741532CB}"/>
              </a:ext>
            </a:extLst>
          </p:cNvPr>
          <p:cNvSpPr>
            <a:spLocks noGrp="1"/>
          </p:cNvSpPr>
          <p:nvPr/>
        </p:nvSpPr>
        <p:spPr>
          <a:xfrm>
            <a:off x="659830" y="5456844"/>
            <a:ext cx="1174668" cy="90940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4E389E-24C4-4B1C-8152-E319C73EF2FE}"/>
              </a:ext>
            </a:extLst>
          </p:cNvPr>
          <p:cNvSpPr>
            <a:spLocks noGrp="1"/>
          </p:cNvSpPr>
          <p:nvPr/>
        </p:nvSpPr>
        <p:spPr>
          <a:xfrm>
            <a:off x="757641" y="5599720"/>
            <a:ext cx="1018045" cy="265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073B4C"/>
                </a:solidFill>
              </a:defRPr>
            </a:pPr>
            <a:r>
              <a:rPr sz="1125" b="1" dirty="0">
                <a:solidFill>
                  <a:srgbClr val="073B4C"/>
                </a:solidFill>
              </a:rPr>
              <a:t>MAPS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D349FB-8815-4752-8EF8-22EBDA9A4193}"/>
              </a:ext>
            </a:extLst>
          </p:cNvPr>
          <p:cNvSpPr>
            <a:spLocks noGrp="1"/>
          </p:cNvSpPr>
          <p:nvPr/>
        </p:nvSpPr>
        <p:spPr>
          <a:xfrm>
            <a:off x="738188" y="6018820"/>
            <a:ext cx="1018045" cy="2879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587078"/>
                </a:solidFill>
              </a:defRPr>
            </a:pPr>
            <a:r>
              <a:rPr sz="1050" b="0" dirty="0">
                <a:solidFill>
                  <a:srgbClr val="587078"/>
                </a:solidFill>
              </a:rPr>
              <a:t>Design levels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AEF1FA4-93AA-46C3-9C34-441656F81A98}"/>
              </a:ext>
            </a:extLst>
          </p:cNvPr>
          <p:cNvSpPr>
            <a:spLocks noGrp="1"/>
          </p:cNvSpPr>
          <p:nvPr/>
        </p:nvSpPr>
        <p:spPr>
          <a:xfrm>
            <a:off x="2801060" y="5410182"/>
            <a:ext cx="8917181" cy="694586"/>
          </a:xfrm>
          <a:prstGeom prst="roundRect">
            <a:avLst>
              <a:gd name="adj" fmla="val 18182"/>
            </a:avLst>
          </a:prstGeom>
          <a:solidFill>
            <a:srgbClr val="DFF3F0"/>
          </a:solidFill>
          <a:ln w="9525">
            <a:solidFill>
              <a:srgbClr val="DFF3F0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0E3E4A-B8F6-45CA-9296-B3205773EE96}"/>
              </a:ext>
            </a:extLst>
          </p:cNvPr>
          <p:cNvSpPr>
            <a:spLocks noGrp="1"/>
          </p:cNvSpPr>
          <p:nvPr/>
        </p:nvSpPr>
        <p:spPr>
          <a:xfrm>
            <a:off x="9613901" y="1219849"/>
            <a:ext cx="2578100" cy="4001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073B4C"/>
                </a:solidFill>
              </a:defRPr>
            </a:pPr>
            <a:r>
              <a:rPr lang="en-US" sz="2025" b="1" dirty="0">
                <a:solidFill>
                  <a:srgbClr val="073B4C"/>
                </a:solidFill>
              </a:rPr>
              <a:t>Software</a:t>
            </a:r>
            <a:r>
              <a:rPr sz="2025" b="1" dirty="0">
                <a:solidFill>
                  <a:srgbClr val="073B4C"/>
                </a:solidFill>
              </a:rPr>
              <a:t>: </a:t>
            </a:r>
            <a:r>
              <a:rPr lang="en-US" sz="2025" b="1" dirty="0">
                <a:solidFill>
                  <a:srgbClr val="073B4C"/>
                </a:solidFill>
              </a:rPr>
              <a:t>ODPSHA </a:t>
            </a:r>
            <a:endParaRPr sz="2025" b="1" dirty="0">
              <a:solidFill>
                <a:srgbClr val="073B4C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4883F8-E3C2-4F3D-8229-D3A8E86E3D7D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18FCF5-339A-4CD5-97D2-E111394DAB62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10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A3ABF3-B5B7-4095-93A0-93B99E09B6E7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8638DC-9417-4B46-8E74-74147F33CFF4}"/>
              </a:ext>
            </a:extLst>
          </p:cNvPr>
          <p:cNvSpPr txBox="1"/>
          <p:nvPr/>
        </p:nvSpPr>
        <p:spPr>
          <a:xfrm>
            <a:off x="5504233" y="6422995"/>
            <a:ext cx="66340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600" b="0">
                <a:solidFill>
                  <a:srgbClr val="8CA0A5"/>
                </a:solidFill>
              </a:defRPr>
            </a:pPr>
            <a:r>
              <a:rPr lang="en-CA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Ankhtsetseg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D., Odonbaatar Ch.,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Mongonsuren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D.,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Bayaraikhan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 and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Dembereldulam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 “Probabilistic seismic hazard assessment for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Bayankhongor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aimag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of Mongolia”, Proceedings of Mongolian Academy of Sciences, 2019, p.43-56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2558BDE-AA54-43EF-B7DF-C6FD8D3BC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599" y="1734199"/>
            <a:ext cx="4952252" cy="333989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85AF460-5715-4380-95E0-8820931B0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851" y="1887078"/>
            <a:ext cx="4928227" cy="319637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95598C95-D870-469A-BF47-76178ECA56D9}"/>
              </a:ext>
            </a:extLst>
          </p:cNvPr>
          <p:cNvSpPr>
            <a:spLocks noGrp="1"/>
          </p:cNvSpPr>
          <p:nvPr/>
        </p:nvSpPr>
        <p:spPr>
          <a:xfrm>
            <a:off x="3748140" y="5524037"/>
            <a:ext cx="7715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073B4C"/>
                </a:solidFill>
              </a:defRPr>
            </a:pPr>
            <a:r>
              <a:rPr sz="2025" b="1" dirty="0">
                <a:solidFill>
                  <a:srgbClr val="073B4C"/>
                </a:solidFill>
              </a:rPr>
              <a:t>Output: probability that a ground-motion level is exceeded</a:t>
            </a:r>
          </a:p>
          <a:p>
            <a:pPr algn="ctr">
              <a:buNone/>
              <a:defRPr sz="2025" b="1">
                <a:solidFill>
                  <a:srgbClr val="073B4C"/>
                </a:solidFill>
              </a:defRPr>
            </a:pPr>
            <a:r>
              <a:rPr sz="2025" b="1" dirty="0">
                <a:solidFill>
                  <a:srgbClr val="073B4C"/>
                </a:solidFill>
              </a:rPr>
              <a:t>at a site within a specified time period.</a:t>
            </a:r>
          </a:p>
        </p:txBody>
      </p:sp>
    </p:spTree>
    <p:extLst>
      <p:ext uri="{BB962C8B-B14F-4D97-AF65-F5344CB8AC3E}">
        <p14:creationId xmlns:p14="http://schemas.microsoft.com/office/powerpoint/2010/main" val="508430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A5BEF73-7841-4D07-8511-F9738E3FE2E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87F83"/>
                </a:solidFill>
              </a:defRPr>
            </a:pPr>
            <a:r>
              <a:rPr sz="975" b="1" dirty="0">
                <a:solidFill>
                  <a:srgbClr val="087F83"/>
                </a:solidFill>
              </a:rPr>
              <a:t>PRIORITIES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B47F45-B666-449D-8F8B-7C44E4F8B3C7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next gains will come from reducing model uncertainty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18A1623-14F2-4038-989A-837A3F933B24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F2255F-3E76-4FFF-B711-EE1D35FEF240}"/>
              </a:ext>
            </a:extLst>
          </p:cNvPr>
          <p:cNvSpPr>
            <a:spLocks noGrp="1"/>
          </p:cNvSpPr>
          <p:nvPr/>
        </p:nvSpPr>
        <p:spPr>
          <a:xfrm>
            <a:off x="11144250" y="3048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87078"/>
                </a:solidFill>
              </a:defRPr>
            </a:pPr>
            <a:r>
              <a:rPr sz="900" b="1">
                <a:solidFill>
                  <a:srgbClr val="587078"/>
                </a:solidFill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42FD16-21C4-49CE-B601-8D0448E63162}"/>
              </a:ext>
            </a:extLst>
          </p:cNvPr>
          <p:cNvSpPr>
            <a:spLocks noGrp="1"/>
          </p:cNvSpPr>
          <p:nvPr/>
        </p:nvSpPr>
        <p:spPr>
          <a:xfrm>
            <a:off x="402622" y="15049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D84A3A"/>
                </a:solidFill>
              </a:defRPr>
            </a:pPr>
            <a:r>
              <a:rPr sz="2100" b="1">
                <a:solidFill>
                  <a:srgbClr val="D84A3A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B834DA-5813-4EB8-89F0-077525E2722B}"/>
              </a:ext>
            </a:extLst>
          </p:cNvPr>
          <p:cNvSpPr>
            <a:spLocks noGrp="1"/>
          </p:cNvSpPr>
          <p:nvPr/>
        </p:nvSpPr>
        <p:spPr>
          <a:xfrm>
            <a:off x="1155097" y="15049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Update catalogues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BBB29-5B2E-4FFF-BC05-51D703E05F96}"/>
              </a:ext>
            </a:extLst>
          </p:cNvPr>
          <p:cNvSpPr>
            <a:spLocks noGrp="1"/>
          </p:cNvSpPr>
          <p:nvPr/>
        </p:nvSpPr>
        <p:spPr>
          <a:xfrm>
            <a:off x="3488202" y="150495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313A"/>
                </a:solidFill>
              </a:defRPr>
            </a:pPr>
            <a:r>
              <a:rPr sz="1425" b="0" dirty="0">
                <a:solidFill>
                  <a:srgbClr val="17313A"/>
                </a:solidFill>
              </a:rPr>
              <a:t>Consistent magnitudes and completeness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703C7233-7EEF-43D4-BBC2-B5E6E32DEF52}"/>
              </a:ext>
            </a:extLst>
          </p:cNvPr>
          <p:cNvSpPr>
            <a:spLocks noGrp="1"/>
          </p:cNvSpPr>
          <p:nvPr/>
        </p:nvSpPr>
        <p:spPr>
          <a:xfrm>
            <a:off x="1476375" y="209550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D98960-EB4C-44CE-B5F3-F85DAC0630EA}"/>
              </a:ext>
            </a:extLst>
          </p:cNvPr>
          <p:cNvSpPr>
            <a:spLocks noGrp="1"/>
          </p:cNvSpPr>
          <p:nvPr/>
        </p:nvSpPr>
        <p:spPr>
          <a:xfrm>
            <a:off x="402622" y="25527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D84A3A"/>
                </a:solidFill>
              </a:defRPr>
            </a:pPr>
            <a:r>
              <a:rPr sz="2100" b="1">
                <a:solidFill>
                  <a:srgbClr val="D84A3A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4ED62F-C818-4890-A792-3D38809AA917}"/>
              </a:ext>
            </a:extLst>
          </p:cNvPr>
          <p:cNvSpPr>
            <a:spLocks noGrp="1"/>
          </p:cNvSpPr>
          <p:nvPr/>
        </p:nvSpPr>
        <p:spPr>
          <a:xfrm>
            <a:off x="1155097" y="25527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Expand fault evidence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00224-6A67-4AD6-B10D-05FFFB28A685}"/>
              </a:ext>
            </a:extLst>
          </p:cNvPr>
          <p:cNvSpPr>
            <a:spLocks noGrp="1"/>
          </p:cNvSpPr>
          <p:nvPr/>
        </p:nvSpPr>
        <p:spPr>
          <a:xfrm>
            <a:off x="3488202" y="255270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313A"/>
                </a:solidFill>
              </a:defRPr>
            </a:pPr>
            <a:r>
              <a:rPr sz="1425" b="0" dirty="0">
                <a:solidFill>
                  <a:srgbClr val="17313A"/>
                </a:solidFill>
              </a:rPr>
              <a:t>Mapping, dating and segmentation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72CCFFE-5CD3-4A9E-B13F-5094CD312319}"/>
              </a:ext>
            </a:extLst>
          </p:cNvPr>
          <p:cNvSpPr>
            <a:spLocks noGrp="1"/>
          </p:cNvSpPr>
          <p:nvPr/>
        </p:nvSpPr>
        <p:spPr>
          <a:xfrm>
            <a:off x="1476375" y="314325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DE5545-00C3-400B-984D-6EBFB49F89A1}"/>
              </a:ext>
            </a:extLst>
          </p:cNvPr>
          <p:cNvSpPr>
            <a:spLocks noGrp="1"/>
          </p:cNvSpPr>
          <p:nvPr/>
        </p:nvSpPr>
        <p:spPr>
          <a:xfrm>
            <a:off x="402622" y="36004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87F83"/>
                </a:solidFill>
              </a:defRPr>
            </a:pPr>
            <a:r>
              <a:rPr sz="2100" b="1">
                <a:solidFill>
                  <a:srgbClr val="087F83"/>
                </a:solidFill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D587C-49B5-48C6-BC3A-2B0A62EF4C4A}"/>
              </a:ext>
            </a:extLst>
          </p:cNvPr>
          <p:cNvSpPr>
            <a:spLocks noGrp="1"/>
          </p:cNvSpPr>
          <p:nvPr/>
        </p:nvSpPr>
        <p:spPr>
          <a:xfrm>
            <a:off x="1155097" y="36004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Quantify alternatives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353B6C-CC60-4294-A744-FE3ED8E91594}"/>
              </a:ext>
            </a:extLst>
          </p:cNvPr>
          <p:cNvSpPr>
            <a:spLocks noGrp="1"/>
          </p:cNvSpPr>
          <p:nvPr/>
        </p:nvSpPr>
        <p:spPr>
          <a:xfrm>
            <a:off x="3488202" y="360045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Logic-tree treatment of epistemic uncertainty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4E743348-9E96-42F8-8945-4BEE9C009049}"/>
              </a:ext>
            </a:extLst>
          </p:cNvPr>
          <p:cNvSpPr>
            <a:spLocks noGrp="1"/>
          </p:cNvSpPr>
          <p:nvPr/>
        </p:nvSpPr>
        <p:spPr>
          <a:xfrm>
            <a:off x="1476375" y="419100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FD03C1-565D-4381-8B4C-657B71BE9DE2}"/>
              </a:ext>
            </a:extLst>
          </p:cNvPr>
          <p:cNvSpPr>
            <a:spLocks noGrp="1"/>
          </p:cNvSpPr>
          <p:nvPr/>
        </p:nvSpPr>
        <p:spPr>
          <a:xfrm>
            <a:off x="402622" y="46482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87F83"/>
                </a:solidFill>
              </a:defRPr>
            </a:pPr>
            <a:r>
              <a:rPr sz="2100" b="1">
                <a:solidFill>
                  <a:srgbClr val="087F83"/>
                </a:solidFill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2353AD-646C-4EB0-A7D7-7B592719F783}"/>
              </a:ext>
            </a:extLst>
          </p:cNvPr>
          <p:cNvSpPr>
            <a:spLocks noGrp="1"/>
          </p:cNvSpPr>
          <p:nvPr/>
        </p:nvSpPr>
        <p:spPr>
          <a:xfrm>
            <a:off x="1155097" y="46482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73B4C"/>
                </a:solidFill>
              </a:defRPr>
            </a:pPr>
            <a:r>
              <a:rPr sz="1725" b="1">
                <a:solidFill>
                  <a:srgbClr val="073B4C"/>
                </a:solidFill>
              </a:rPr>
              <a:t>Validate outputs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8FD90C-8ACA-4181-87C7-7407B28FBEE3}"/>
              </a:ext>
            </a:extLst>
          </p:cNvPr>
          <p:cNvSpPr>
            <a:spLocks noGrp="1"/>
          </p:cNvSpPr>
          <p:nvPr/>
        </p:nvSpPr>
        <p:spPr>
          <a:xfrm>
            <a:off x="3488202" y="4648200"/>
            <a:ext cx="642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313A"/>
                </a:solidFill>
              </a:defRPr>
            </a:pPr>
            <a:r>
              <a:rPr sz="1425" b="0">
                <a:solidFill>
                  <a:srgbClr val="17313A"/>
                </a:solidFill>
              </a:rPr>
              <a:t>Compare hazard patterns with observations and new data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A2D0ECBE-2D11-49F5-AE8B-4B7067ABFD82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42975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62AB571-B95C-4EE7-BBC6-8CF185CF29A8}"/>
              </a:ext>
            </a:extLst>
          </p:cNvPr>
          <p:cNvSpPr>
            <a:spLocks noGrp="1"/>
          </p:cNvSpPr>
          <p:nvPr/>
        </p:nvSpPr>
        <p:spPr>
          <a:xfrm>
            <a:off x="2381250" y="5810250"/>
            <a:ext cx="7429500" cy="419100"/>
          </a:xfrm>
          <a:prstGeom prst="roundRect">
            <a:avLst>
              <a:gd name="adj" fmla="val 50000"/>
            </a:avLst>
          </a:prstGeom>
          <a:solidFill>
            <a:srgbClr val="073B4C"/>
          </a:solidFill>
          <a:ln w="9525">
            <a:solidFill>
              <a:srgbClr val="073B4C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7509F9-ABBA-41C5-94C8-52B4E3289414}"/>
              </a:ext>
            </a:extLst>
          </p:cNvPr>
          <p:cNvSpPr>
            <a:spLocks noGrp="1"/>
          </p:cNvSpPr>
          <p:nvPr/>
        </p:nvSpPr>
        <p:spPr>
          <a:xfrm>
            <a:off x="2571750" y="5848350"/>
            <a:ext cx="704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An updateable model is more valuable than a fixed map.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199A91C-D299-44BA-AE94-29B897040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558" y="1161536"/>
            <a:ext cx="4225534" cy="41173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2B149B0-695A-43BF-9F1D-31E5AB36AE4B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809769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B176FD4-0FD7-4884-BD40-25FF92D0C7DB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87F83"/>
                </a:solidFill>
              </a:defRPr>
            </a:pPr>
            <a:r>
              <a:rPr sz="975" b="1">
                <a:solidFill>
                  <a:srgbClr val="087F83"/>
                </a:solidFill>
              </a:rPr>
              <a:t>RESILIENCE VALUE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4F444E-E6EF-4958-A552-50BACBB23599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625" b="1">
                <a:solidFill>
                  <a:srgbClr val="073B4C"/>
                </a:solidFill>
              </a:defRPr>
            </a:pPr>
            <a:r>
              <a:rPr sz="2625" b="1">
                <a:solidFill>
                  <a:srgbClr val="073B4C"/>
                </a:solidFill>
              </a:rPr>
              <a:t>The model provides input for design, planning, and preparedness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8218968-0028-4AE4-9B4C-8C89C22DD4A7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0"/>
          </a:xfrm>
          <a:prstGeom prst="line">
            <a:avLst/>
          </a:prstGeom>
          <a:ln w="9525">
            <a:solidFill>
              <a:srgbClr val="D8E4E2"/>
            </a:solidFill>
            <a:prstDash val="solid"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A9ADC7-C37C-4F49-9454-641B0BF181F6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3276600" cy="2857500"/>
          </a:xfrm>
          <a:prstGeom prst="roundRect">
            <a:avLst>
              <a:gd name="adj" fmla="val 6667"/>
            </a:avLst>
          </a:prstGeom>
          <a:solidFill>
            <a:srgbClr val="DFF3F0"/>
          </a:solidFill>
          <a:ln w="9525">
            <a:solidFill>
              <a:srgbClr val="DFF3F0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F735E-E8CF-42A1-8503-9A45AED0AEB9}"/>
              </a:ext>
            </a:extLst>
          </p:cNvPr>
          <p:cNvSpPr>
            <a:spLocks noGrp="1"/>
          </p:cNvSpPr>
          <p:nvPr/>
        </p:nvSpPr>
        <p:spPr>
          <a:xfrm>
            <a:off x="876300" y="1924050"/>
            <a:ext cx="2743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87F83"/>
                </a:solidFill>
              </a:defRPr>
            </a:pPr>
            <a:r>
              <a:rPr sz="1500" b="1">
                <a:solidFill>
                  <a:srgbClr val="087F83"/>
                </a:solidFill>
              </a:rPr>
              <a:t>SAFER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D5CF79-590C-4682-BC9C-B75B85630CAD}"/>
              </a:ext>
            </a:extLst>
          </p:cNvPr>
          <p:cNvSpPr>
            <a:spLocks noGrp="1"/>
          </p:cNvSpPr>
          <p:nvPr/>
        </p:nvSpPr>
        <p:spPr>
          <a:xfrm>
            <a:off x="990600" y="2667000"/>
            <a:ext cx="25146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17313A"/>
                </a:solidFill>
              </a:defRPr>
            </a:pPr>
            <a:r>
              <a:rPr sz="1800" b="1">
                <a:solidFill>
                  <a:srgbClr val="17313A"/>
                </a:solidFill>
              </a:rPr>
              <a:t>Seismic design inputs and zoning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B76A564-1CA2-45C1-A8C9-CECA244610CA}"/>
              </a:ext>
            </a:extLst>
          </p:cNvPr>
          <p:cNvSpPr>
            <a:spLocks noGrp="1"/>
          </p:cNvSpPr>
          <p:nvPr/>
        </p:nvSpPr>
        <p:spPr>
          <a:xfrm>
            <a:off x="4267200" y="1619250"/>
            <a:ext cx="3276600" cy="2857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1AFC10-6E59-434F-A72E-ABC2EAB0A052}"/>
              </a:ext>
            </a:extLst>
          </p:cNvPr>
          <p:cNvSpPr>
            <a:spLocks noGrp="1"/>
          </p:cNvSpPr>
          <p:nvPr/>
        </p:nvSpPr>
        <p:spPr>
          <a:xfrm>
            <a:off x="4533900" y="1924050"/>
            <a:ext cx="2743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73B4C"/>
                </a:solidFill>
              </a:defRPr>
            </a:pPr>
            <a:r>
              <a:rPr sz="1500" b="1">
                <a:solidFill>
                  <a:srgbClr val="073B4C"/>
                </a:solidFill>
              </a:rPr>
              <a:t>SMARTER INVESTMENT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613F89-BA74-4A44-A514-8624CE79943E}"/>
              </a:ext>
            </a:extLst>
          </p:cNvPr>
          <p:cNvSpPr>
            <a:spLocks noGrp="1"/>
          </p:cNvSpPr>
          <p:nvPr/>
        </p:nvSpPr>
        <p:spPr>
          <a:xfrm>
            <a:off x="4648200" y="2667000"/>
            <a:ext cx="25146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17313A"/>
                </a:solidFill>
              </a:defRPr>
            </a:pPr>
            <a:r>
              <a:rPr sz="1800" b="1">
                <a:solidFill>
                  <a:srgbClr val="17313A"/>
                </a:solidFill>
              </a:rPr>
              <a:t>Infrastructure siting and prioritization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09174F-2D57-4652-ABE7-0A11185A43B4}"/>
              </a:ext>
            </a:extLst>
          </p:cNvPr>
          <p:cNvSpPr>
            <a:spLocks noGrp="1"/>
          </p:cNvSpPr>
          <p:nvPr/>
        </p:nvSpPr>
        <p:spPr>
          <a:xfrm>
            <a:off x="7924800" y="1619250"/>
            <a:ext cx="3276600" cy="2857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8E4E2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C1EB4A-FD2B-4018-8E73-680CE4D6B50D}"/>
              </a:ext>
            </a:extLst>
          </p:cNvPr>
          <p:cNvSpPr>
            <a:spLocks noGrp="1"/>
          </p:cNvSpPr>
          <p:nvPr/>
        </p:nvSpPr>
        <p:spPr>
          <a:xfrm>
            <a:off x="8191500" y="1924050"/>
            <a:ext cx="2743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73B4C"/>
                </a:solidFill>
              </a:defRPr>
            </a:pPr>
            <a:r>
              <a:rPr sz="1500" b="1">
                <a:solidFill>
                  <a:srgbClr val="073B4C"/>
                </a:solidFill>
              </a:rPr>
              <a:t>BETTER PREPAREDNESS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93656A-B7E1-4F92-8B28-09805293062D}"/>
              </a:ext>
            </a:extLst>
          </p:cNvPr>
          <p:cNvSpPr>
            <a:spLocks noGrp="1"/>
          </p:cNvSpPr>
          <p:nvPr/>
        </p:nvSpPr>
        <p:spPr>
          <a:xfrm>
            <a:off x="8305800" y="2667000"/>
            <a:ext cx="25146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17313A"/>
                </a:solidFill>
              </a:defRPr>
            </a:pPr>
            <a:r>
              <a:rPr sz="1800" b="1">
                <a:solidFill>
                  <a:srgbClr val="17313A"/>
                </a:solidFill>
              </a:rPr>
              <a:t>Disaster planning and risk communication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075F37-1A57-48FD-BA25-3952447806FE}"/>
              </a:ext>
            </a:extLst>
          </p:cNvPr>
          <p:cNvSpPr>
            <a:spLocks noGrp="1"/>
          </p:cNvSpPr>
          <p:nvPr/>
        </p:nvSpPr>
        <p:spPr>
          <a:xfrm>
            <a:off x="1285875" y="5048250"/>
            <a:ext cx="9620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073B4C"/>
                </a:solidFill>
              </a:defRPr>
            </a:pPr>
            <a:r>
              <a:rPr sz="2250" b="1">
                <a:solidFill>
                  <a:srgbClr val="073B4C"/>
                </a:solidFill>
              </a:rPr>
              <a:t>The model should be updated when new catalogue, fault, and geological data become available.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ECB5BF-2486-463C-B87F-00D7CAC6AFF0}"/>
              </a:ext>
            </a:extLst>
          </p:cNvPr>
          <p:cNvSpPr>
            <a:spLocks noGrp="1"/>
          </p:cNvSpPr>
          <p:nvPr/>
        </p:nvSpPr>
        <p:spPr>
          <a:xfrm>
            <a:off x="11049000" y="400050"/>
            <a:ext cx="590550" cy="32385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BC8BDD-C605-4769-8DF8-FC1521ECDC4D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438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8CA0A5"/>
                </a:solidFill>
              </a:defRPr>
            </a:pPr>
            <a:r>
              <a:rPr sz="825" b="1">
                <a:solidFill>
                  <a:srgbClr val="8CA0A5"/>
                </a:solidFill>
              </a:rPr>
              <a:t>11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C7CCD3-699E-4A90-AF8C-8E87C5D7CBDB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78814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415E5D-076D-4D0E-B50D-4BD48663DD1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80962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The seismic source model of Mongolia</a:t>
            </a:r>
          </a:p>
          <a:p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combines regional seismicity</a:t>
            </a:r>
          </a:p>
          <a:p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with mapped active faults.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642991-63D0-416B-8BC1-CCFF26DF7AD1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9810750" cy="1047750"/>
          </a:xfrm>
          <a:prstGeom prst="roundRect">
            <a:avLst>
              <a:gd name="adj" fmla="val 20000"/>
            </a:avLst>
          </a:prstGeom>
          <a:solidFill>
            <a:srgbClr val="087F83"/>
          </a:solidFill>
          <a:ln w="9525">
            <a:solidFill>
              <a:srgbClr val="087F83"/>
            </a:solidFill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4B1BCB-B576-4B7E-9233-04D2AFC89554}"/>
              </a:ext>
            </a:extLst>
          </p:cNvPr>
          <p:cNvSpPr>
            <a:spLocks noGrp="1"/>
          </p:cNvSpPr>
          <p:nvPr/>
        </p:nvSpPr>
        <p:spPr>
          <a:xfrm>
            <a:off x="1000125" y="4048125"/>
            <a:ext cx="9144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The area and fault seismic source zones</a:t>
            </a:r>
          </a:p>
          <a:p>
            <a:pPr algn="ctr">
              <a:buNone/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provide the source input for national PSHA.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2E4BA3-B1D9-4E83-895D-73B11CE256C7}"/>
              </a:ext>
            </a:extLst>
          </p:cNvPr>
          <p:cNvSpPr>
            <a:spLocks noGrp="1"/>
          </p:cNvSpPr>
          <p:nvPr/>
        </p:nvSpPr>
        <p:spPr>
          <a:xfrm>
            <a:off x="666750" y="5810250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E9A23B"/>
                </a:solidFill>
              </a:defRPr>
            </a:pPr>
            <a:r>
              <a:rPr sz="1950" b="1" dirty="0">
                <a:solidFill>
                  <a:srgbClr val="E9A23B"/>
                </a:solidFill>
              </a:rPr>
              <a:t>Thank you  •  Questions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023A4E-3C9C-4548-B8AC-9255C5A1F079}"/>
              </a:ext>
            </a:extLst>
          </p:cNvPr>
          <p:cNvSpPr>
            <a:spLocks noGrp="1"/>
          </p:cNvSpPr>
          <p:nvPr/>
        </p:nvSpPr>
        <p:spPr>
          <a:xfrm>
            <a:off x="88900" y="65722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675" b="0">
                <a:solidFill>
                  <a:srgbClr val="94A5A9"/>
                </a:solidFill>
              </a:defRPr>
            </a:pPr>
            <a:r>
              <a:rPr sz="1000" b="1" dirty="0">
                <a:solidFill>
                  <a:srgbClr val="677E84"/>
                </a:solidFill>
              </a:rPr>
              <a:t>IAG Mongolia • ANSO–MAS 2026</a:t>
            </a:r>
          </a:p>
        </p:txBody>
      </p:sp>
    </p:spTree>
    <p:extLst>
      <p:ext uri="{BB962C8B-B14F-4D97-AF65-F5344CB8AC3E}">
        <p14:creationId xmlns:p14="http://schemas.microsoft.com/office/powerpoint/2010/main" val="177941619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1395</Words>
  <Application>Microsoft Office PowerPoint</Application>
  <DocSecurity>0</DocSecurity>
  <PresentationFormat>Widescreen</PresentationFormat>
  <Paragraphs>252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mndc mndc</cp:lastModifiedBy>
  <cp:revision>60</cp:revision>
  <cp:lastPrinted>2026-07-28T12:37:52Z</cp:lastPrinted>
  <dcterms:created xsi:type="dcterms:W3CDTF">2026-07-24T11:46:38Z</dcterms:created>
  <dcterms:modified xsi:type="dcterms:W3CDTF">2026-07-29T05:28:20Z</dcterms:modified>
</cp:coreProperties>
</file>